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8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2.xml" ContentType="application/vnd.openxmlformats-officedocument.presentationml.slideLayout+xml"/>
  <Override PartName="/ppt/media/image78.png" ContentType="image/png"/>
  <Override PartName="/ppt/media/image53.jpeg" ContentType="image/jpeg"/>
  <Override PartName="/ppt/media/image51.jpeg" ContentType="image/jpeg"/>
  <Override PartName="/ppt/media/image9.png" ContentType="image/png"/>
  <Override PartName="/ppt/media/image64.png" ContentType="image/png"/>
  <Override PartName="/ppt/media/image60.jpeg" ContentType="image/jpeg"/>
  <Override PartName="/ppt/media/image7.png" ContentType="image/png"/>
  <Override PartName="/ppt/media/image3.png" ContentType="image/png"/>
  <Override PartName="/ppt/media/image1.png" ContentType="image/png"/>
  <Override PartName="/ppt/media/image5.png" ContentType="image/png"/>
  <Override PartName="/ppt/media/image10.jpeg" ContentType="image/jpeg"/>
  <Override PartName="/ppt/media/image70.png" ContentType="image/png"/>
  <Override PartName="/ppt/media/image11.jpeg" ContentType="image/jpeg"/>
  <Override PartName="/ppt/media/image22.png" ContentType="image/png"/>
  <Override PartName="/ppt/media/image23.png" ContentType="image/png"/>
  <Override PartName="/ppt/media/image20.jpeg" ContentType="image/jpeg"/>
  <Override PartName="/ppt/media/image49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13.jpeg" ContentType="image/jpeg"/>
  <Override PartName="/ppt/media/image28.png" ContentType="image/png"/>
  <Override PartName="/ppt/media/image29.png" ContentType="image/png"/>
  <Override PartName="/ppt/media/image55.png" ContentType="image/png"/>
  <Override PartName="/ppt/media/image30.png" ContentType="image/png"/>
  <Override PartName="/ppt/media/image56.png" ContentType="image/png"/>
  <Override PartName="/ppt/media/image31.png" ContentType="image/png"/>
  <Override PartName="/ppt/media/image57.png" ContentType="image/png"/>
  <Override PartName="/ppt/media/image32.png" ContentType="image/png"/>
  <Override PartName="/ppt/media/image58.png" ContentType="image/png"/>
  <Override PartName="/ppt/media/image33.png" ContentType="image/png"/>
  <Override PartName="/ppt/media/image59.png" ContentType="image/png"/>
  <Override PartName="/ppt/media/image34.png" ContentType="image/png"/>
  <Override PartName="/ppt/media/image35.png" ContentType="image/png"/>
  <Override PartName="/ppt/media/image79.png" ContentType="image/png"/>
  <Override PartName="/ppt/media/image50.jpeg" ContentType="image/jpeg"/>
  <Override PartName="/ppt/media/image54.png" ContentType="image/png"/>
  <Override PartName="/ppt/media/image36.png" ContentType="image/png"/>
  <Override PartName="/ppt/media/image8.jpeg" ContentType="image/jpeg"/>
  <Override PartName="/ppt/media/image21.png" ContentType="image/png"/>
  <Override PartName="/ppt/media/image46.png" ContentType="image/png"/>
  <Override PartName="/ppt/media/image19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47.png" ContentType="image/png"/>
  <Override PartName="/ppt/media/image4.jpeg" ContentType="image/jpeg"/>
  <Override PartName="/ppt/media/image14.png" ContentType="image/png"/>
  <Override PartName="/ppt/media/image39.png" ContentType="image/png"/>
  <Override PartName="/ppt/media/image15.png" ContentType="image/png"/>
  <Override PartName="/ppt/media/image27.png" ContentType="image/png"/>
  <Override PartName="/ppt/media/image2.jpeg" ContentType="image/jpeg"/>
  <Override PartName="/ppt/media/image12.png" ContentType="image/png"/>
  <Override PartName="/ppt/media/image37.png" ContentType="image/png"/>
  <Override PartName="/ppt/media/image38.png" ContentType="image/png"/>
  <Override PartName="/ppt/media/image40.png" ContentType="image/png"/>
  <Override PartName="/ppt/media/image65.png" ContentType="image/png"/>
  <Override PartName="/ppt/media/image41.png" ContentType="image/png"/>
  <Override PartName="/ppt/media/image66.png" ContentType="image/png"/>
  <Override PartName="/ppt/media/image42.png" ContentType="image/png"/>
  <Override PartName="/ppt/media/image6.jpeg" ContentType="image/jpeg"/>
  <Override PartName="/ppt/media/image67.png" ContentType="image/png"/>
  <Override PartName="/ppt/media/image43.png" ContentType="image/png"/>
  <Override PartName="/ppt/media/image68.png" ContentType="image/png"/>
  <Override PartName="/ppt/media/image44.png" ContentType="image/png"/>
  <Override PartName="/ppt/media/image69.png" ContentType="image/png"/>
  <Override PartName="/ppt/media/image45.png" ContentType="image/png"/>
  <Override PartName="/ppt/media/image48.jpeg" ContentType="image/jpeg"/>
  <Override PartName="/ppt/media/image52.jpeg" ContentType="image/jpeg"/>
  <Override PartName="/ppt/media/image74.png" ContentType="image/png"/>
  <Override PartName="/ppt/media/image72.png" ContentType="image/png"/>
  <Override PartName="/ppt/media/image62.jpeg" ContentType="image/jpeg"/>
  <Override PartName="/ppt/media/image63.jpeg" ContentType="image/jpeg"/>
  <Override PartName="/ppt/media/image71.jpeg" ContentType="image/jpeg"/>
  <Override PartName="/ppt/media/image73.png" ContentType="image/png"/>
  <Override PartName="/ppt/media/image61.jpeg" ContentType="image/jpeg"/>
  <Override PartName="/ppt/media/image75.jpeg" ContentType="image/jpeg"/>
  <Override PartName="/ppt/media/image76.png" ContentType="image/png"/>
  <Override PartName="/ppt/media/image77.png" ContentType="image/png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4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32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24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31.xml.rels" ContentType="application/vnd.openxmlformats-package.relationships+xml"/>
  <Override PartName="/ppt/slides/_rels/slide25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0.xml.rels" ContentType="application/vnd.openxmlformats-package.relationships+xml"/>
  <Override PartName="/ppt/slides/_rels/slide16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21.xml.rels" ContentType="application/vnd.openxmlformats-package.relationships+xml"/>
  <Override PartName="/ppt/slides/_rels/slide10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2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12192000" cy="6858000"/>
  <p:notesSz cx="6858000" cy="9947275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0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1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22095DC4-FDF7-4F8B-871A-E3F8B2243C36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sldImg"/>
          </p:nvPr>
        </p:nvSpPr>
        <p:spPr>
          <a:xfrm>
            <a:off x="444600" y="1243080"/>
            <a:ext cx="5967000" cy="3355560"/>
          </a:xfrm>
          <a:prstGeom prst="rect">
            <a:avLst/>
          </a:prstGeom>
        </p:spPr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685800" y="4787280"/>
            <a:ext cx="5482440" cy="39124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53" name="CustomShape 3"/>
          <p:cNvSpPr/>
          <p:nvPr/>
        </p:nvSpPr>
        <p:spPr>
          <a:xfrm>
            <a:off x="3884760" y="9448200"/>
            <a:ext cx="2967840" cy="49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85E09B25-606D-45DD-8CD4-21D237C5542F}" type="slidenum">
              <a:rPr b="0" lang="ru-RU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280" y="160452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8720" y="160452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280" y="368208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8720" y="368208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21040"/>
            <a:ext cx="10972080" cy="579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280" y="160452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8720" y="160452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280" y="368208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8720" y="368208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21040"/>
            <a:ext cx="10972080" cy="579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9280" y="160452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8720" y="160452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9280" y="368208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8720" y="368208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609480" y="221040"/>
            <a:ext cx="10972080" cy="579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319280" y="160452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8028720" y="160452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4319280" y="368208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8028720" y="368208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609480" y="221040"/>
            <a:ext cx="10972080" cy="579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21040"/>
            <a:ext cx="10972080" cy="579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4319280" y="160452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8028720" y="160452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 type="body"/>
          </p:nvPr>
        </p:nvSpPr>
        <p:spPr>
          <a:xfrm>
            <a:off x="4319280" y="368208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 type="body"/>
          </p:nvPr>
        </p:nvSpPr>
        <p:spPr>
          <a:xfrm>
            <a:off x="8028720" y="368208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image" Target="../media/image6.jpe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7.pn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Рисунок 14" descr=""/>
          <p:cNvPicPr/>
          <p:nvPr/>
        </p:nvPicPr>
        <p:blipFill>
          <a:blip r:embed="rId2"/>
          <a:stretch/>
        </p:blipFill>
        <p:spPr>
          <a:xfrm>
            <a:off x="11013480" y="368280"/>
            <a:ext cx="676440" cy="907920"/>
          </a:xfrm>
          <a:prstGeom prst="rect">
            <a:avLst/>
          </a:prstGeom>
          <a:ln w="0">
            <a:noFill/>
          </a:ln>
        </p:spPr>
      </p:pic>
      <p:pic>
        <p:nvPicPr>
          <p:cNvPr id="1" name="Рисунок 5" descr="Изображение выглядит как рисунок&#10;&#10;Автоматически созданное описание"/>
          <p:cNvPicPr/>
          <p:nvPr/>
        </p:nvPicPr>
        <p:blipFill>
          <a:blip r:embed="rId3"/>
          <a:srcRect l="0" t="-12" r="0" b="0"/>
          <a:stretch/>
        </p:blipFill>
        <p:spPr>
          <a:xfrm>
            <a:off x="0" y="0"/>
            <a:ext cx="12188160" cy="6853320"/>
          </a:xfrm>
          <a:prstGeom prst="rect">
            <a:avLst/>
          </a:prstGeom>
          <a:ln w="0">
            <a:noFill/>
          </a:ln>
        </p:spPr>
      </p:pic>
      <p:sp>
        <p:nvSpPr>
          <p:cNvPr id="2" name="CustomShape 1"/>
          <p:cNvSpPr/>
          <p:nvPr/>
        </p:nvSpPr>
        <p:spPr>
          <a:xfrm>
            <a:off x="6095880" y="333360"/>
            <a:ext cx="5578200" cy="156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14" descr=""/>
          <p:cNvPicPr/>
          <p:nvPr/>
        </p:nvPicPr>
        <p:blipFill>
          <a:blip r:embed="rId2"/>
          <a:stretch/>
        </p:blipFill>
        <p:spPr>
          <a:xfrm>
            <a:off x="11013480" y="368280"/>
            <a:ext cx="676440" cy="907920"/>
          </a:xfrm>
          <a:prstGeom prst="rect">
            <a:avLst/>
          </a:prstGeom>
          <a:ln w="0">
            <a:noFill/>
          </a:ln>
        </p:spPr>
      </p:pic>
      <p:pic>
        <p:nvPicPr>
          <p:cNvPr id="42" name="Рисунок 5" descr="Изображение выглядит как рисунок&#10;&#10;Автоматически созданное описание"/>
          <p:cNvPicPr/>
          <p:nvPr/>
        </p:nvPicPr>
        <p:blipFill>
          <a:blip r:embed="rId3"/>
          <a:srcRect l="0" t="-12" r="0" b="0"/>
          <a:stretch/>
        </p:blipFill>
        <p:spPr>
          <a:xfrm>
            <a:off x="0" y="0"/>
            <a:ext cx="12188160" cy="6853320"/>
          </a:xfrm>
          <a:prstGeom prst="rect">
            <a:avLst/>
          </a:prstGeom>
          <a:ln w="0">
            <a:noFill/>
          </a:ln>
        </p:spPr>
      </p:pic>
      <p:sp>
        <p:nvSpPr>
          <p:cNvPr id="43" name="CustomShape 1"/>
          <p:cNvSpPr/>
          <p:nvPr/>
        </p:nvSpPr>
        <p:spPr>
          <a:xfrm>
            <a:off x="6095880" y="333360"/>
            <a:ext cx="5578200" cy="156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" name="PlaceHolder 2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14" descr=""/>
          <p:cNvPicPr/>
          <p:nvPr/>
        </p:nvPicPr>
        <p:blipFill>
          <a:blip r:embed="rId2"/>
          <a:stretch/>
        </p:blipFill>
        <p:spPr>
          <a:xfrm>
            <a:off x="11013480" y="368280"/>
            <a:ext cx="676440" cy="907920"/>
          </a:xfrm>
          <a:prstGeom prst="rect">
            <a:avLst/>
          </a:prstGeom>
          <a:ln w="0">
            <a:noFill/>
          </a:ln>
        </p:spPr>
      </p:pic>
      <p:pic>
        <p:nvPicPr>
          <p:cNvPr id="83" name="Рисунок 18" descr=""/>
          <p:cNvPicPr/>
          <p:nvPr/>
        </p:nvPicPr>
        <p:blipFill>
          <a:blip r:embed="rId3"/>
          <a:srcRect l="-11160" t="1991" r="20258" b="23856"/>
          <a:stretch/>
        </p:blipFill>
        <p:spPr>
          <a:xfrm flipH="1" rot="10800000">
            <a:off x="1110600" y="1774800"/>
            <a:ext cx="11077560" cy="5079240"/>
          </a:xfrm>
          <a:prstGeom prst="rect">
            <a:avLst/>
          </a:prstGeom>
          <a:ln w="0"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11417760" y="6217560"/>
            <a:ext cx="46080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fld id="{1A1CB5EE-8F64-4E58-BCF3-DEB4C8B38BB5}" type="slidenum">
              <a:rPr b="1" lang="ru-RU" sz="1200" spc="-1" strike="noStrike">
                <a:solidFill>
                  <a:srgbClr val="244e4b"/>
                </a:solidFill>
                <a:latin typeface="Arial"/>
                <a:ea typeface="DejaVu Sans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Рисунок 14" descr=""/>
          <p:cNvPicPr/>
          <p:nvPr/>
        </p:nvPicPr>
        <p:blipFill>
          <a:blip r:embed="rId2"/>
          <a:stretch/>
        </p:blipFill>
        <p:spPr>
          <a:xfrm>
            <a:off x="11013480" y="368280"/>
            <a:ext cx="676440" cy="907920"/>
          </a:xfrm>
          <a:prstGeom prst="rect">
            <a:avLst/>
          </a:prstGeom>
          <a:ln w="0">
            <a:noFill/>
          </a:ln>
        </p:spPr>
      </p:pic>
      <p:pic>
        <p:nvPicPr>
          <p:cNvPr id="124" name="Рисунок 18" descr=""/>
          <p:cNvPicPr/>
          <p:nvPr/>
        </p:nvPicPr>
        <p:blipFill>
          <a:blip r:embed="rId3"/>
          <a:srcRect l="-11160" t="1991" r="20258" b="23856"/>
          <a:stretch/>
        </p:blipFill>
        <p:spPr>
          <a:xfrm flipH="1" rot="10800000">
            <a:off x="1110600" y="1774800"/>
            <a:ext cx="11077560" cy="5079240"/>
          </a:xfrm>
          <a:prstGeom prst="rect">
            <a:avLst/>
          </a:prstGeom>
          <a:ln w="0">
            <a:noFill/>
          </a:ln>
        </p:spPr>
      </p:pic>
      <p:sp>
        <p:nvSpPr>
          <p:cNvPr id="125" name="CustomShape 1"/>
          <p:cNvSpPr/>
          <p:nvPr/>
        </p:nvSpPr>
        <p:spPr>
          <a:xfrm>
            <a:off x="11417760" y="6217560"/>
            <a:ext cx="46080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fld id="{9F9DEC1A-E21F-4669-BCE0-74C0A8C9F1CE}" type="slidenum">
              <a:rPr b="1" lang="ru-RU" sz="1200" spc="-1" strike="noStrike">
                <a:solidFill>
                  <a:srgbClr val="244e4b"/>
                </a:solidFill>
                <a:latin typeface="Arial"/>
                <a:ea typeface="DejaVu Sans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Рисунок 14" descr=""/>
          <p:cNvPicPr/>
          <p:nvPr/>
        </p:nvPicPr>
        <p:blipFill>
          <a:blip r:embed="rId2"/>
          <a:stretch/>
        </p:blipFill>
        <p:spPr>
          <a:xfrm>
            <a:off x="11013480" y="368280"/>
            <a:ext cx="676440" cy="907920"/>
          </a:xfrm>
          <a:prstGeom prst="rect">
            <a:avLst/>
          </a:prstGeom>
          <a:ln w="0">
            <a:noFill/>
          </a:ln>
        </p:spPr>
      </p:pic>
      <p:pic>
        <p:nvPicPr>
          <p:cNvPr id="165" name="Рисунок 18" descr=""/>
          <p:cNvPicPr/>
          <p:nvPr/>
        </p:nvPicPr>
        <p:blipFill>
          <a:blip r:embed="rId3"/>
          <a:srcRect l="-11160" t="1991" r="20258" b="23856"/>
          <a:stretch/>
        </p:blipFill>
        <p:spPr>
          <a:xfrm flipH="1" rot="10800000">
            <a:off x="1110600" y="1774800"/>
            <a:ext cx="11077560" cy="5079240"/>
          </a:xfrm>
          <a:prstGeom prst="rect">
            <a:avLst/>
          </a:prstGeom>
          <a:ln w="0">
            <a:noFill/>
          </a:ln>
        </p:spPr>
      </p:pic>
      <p:sp>
        <p:nvSpPr>
          <p:cNvPr id="166" name="CustomShape 1"/>
          <p:cNvSpPr/>
          <p:nvPr/>
        </p:nvSpPr>
        <p:spPr>
          <a:xfrm>
            <a:off x="11417760" y="6217560"/>
            <a:ext cx="460800" cy="37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fld id="{46C1D35D-B098-4331-950D-7F208323A527}" type="slidenum">
              <a:rPr b="1" lang="ru-RU" sz="1200" spc="-1" strike="noStrike">
                <a:solidFill>
                  <a:srgbClr val="244e4b"/>
                </a:solidFill>
                <a:latin typeface="Arial"/>
                <a:ea typeface="DejaVu Sans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2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slideLayout" Target="../slideLayouts/slideLayout2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2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2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2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2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slideLayout" Target="../slideLayouts/slideLayout2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2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2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png"/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1" Type="http://schemas.openxmlformats.org/officeDocument/2006/relationships/image" Target="../media/image58.png"/><Relationship Id="rId12" Type="http://schemas.openxmlformats.org/officeDocument/2006/relationships/image" Target="../media/image59.png"/><Relationship Id="rId13" Type="http://schemas.openxmlformats.org/officeDocument/2006/relationships/slideLayout" Target="../slideLayouts/slideLayout2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image" Target="../media/image61.jpeg"/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slideLayout" Target="../slideLayouts/slideLayout2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slideLayout" Target="../slideLayouts/slideLayout3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slideLayout" Target="../slideLayouts/slideLayout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slideLayout" Target="../slideLayouts/slideLayout27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slideLayout" Target="../slideLayouts/slideLayout2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slideLayout" Target="../slideLayouts/slideLayout27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image" Target="../media/image76.png"/><Relationship Id="rId3" Type="http://schemas.openxmlformats.org/officeDocument/2006/relationships/slideLayout" Target="../slideLayouts/slideLayout27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slideLayout" Target="../slideLayouts/slideLayout4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jpe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2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2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jpe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2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2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2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2435040" y="2091960"/>
            <a:ext cx="7557480" cy="257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CustomShape 2"/>
          <p:cNvSpPr/>
          <p:nvPr/>
        </p:nvSpPr>
        <p:spPr>
          <a:xfrm>
            <a:off x="2340000" y="2091960"/>
            <a:ext cx="774756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b0c72e"/>
                </a:solidFill>
                <a:latin typeface="Calibri"/>
                <a:ea typeface="DejaVu Sans"/>
              </a:rPr>
              <a:t>Пять приоритетных направлений волонтерской деятельности                                     в атомной отрасли и на ФГУП «ГХК»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213" name="CustomShape 3"/>
          <p:cNvSpPr/>
          <p:nvPr/>
        </p:nvSpPr>
        <p:spPr>
          <a:xfrm>
            <a:off x="321840" y="5645880"/>
            <a:ext cx="5714640" cy="437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CustomShape 4"/>
          <p:cNvSpPr/>
          <p:nvPr/>
        </p:nvSpPr>
        <p:spPr>
          <a:xfrm>
            <a:off x="321840" y="5621760"/>
            <a:ext cx="6297840" cy="4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Добрынских Татьяна Владимировна / Эксперт ФГУП «ГХК»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Shape 1"/>
          <p:cNvSpPr txBox="1"/>
          <p:nvPr/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Народные новости номинация </a:t>
            </a:r>
            <a:br/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«Волонтёр – это я»</a:t>
            </a:r>
            <a:br/>
            <a:r>
              <a:rPr b="1" lang="ru-RU" sz="2000" spc="-1" strike="noStrike">
                <a:solidFill>
                  <a:srgbClr val="002060"/>
                </a:solidFill>
                <a:latin typeface="Calibri"/>
                <a:ea typeface="DejaVu Sans"/>
              </a:rPr>
              <a:t>ежемесячно публикуем новости волонтерской деятельности на предприятии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7" name="Рисунок 3" descr=""/>
          <p:cNvPicPr/>
          <p:nvPr/>
        </p:nvPicPr>
        <p:blipFill>
          <a:blip r:embed="rId1"/>
          <a:stretch/>
        </p:blipFill>
        <p:spPr>
          <a:xfrm>
            <a:off x="609480" y="1283040"/>
            <a:ext cx="4880880" cy="3252600"/>
          </a:xfrm>
          <a:prstGeom prst="rect">
            <a:avLst/>
          </a:prstGeom>
          <a:ln w="0">
            <a:noFill/>
          </a:ln>
        </p:spPr>
      </p:pic>
      <p:pic>
        <p:nvPicPr>
          <p:cNvPr id="248" name="Рисунок 4" descr=""/>
          <p:cNvPicPr/>
          <p:nvPr/>
        </p:nvPicPr>
        <p:blipFill>
          <a:blip r:embed="rId2"/>
          <a:stretch/>
        </p:blipFill>
        <p:spPr>
          <a:xfrm>
            <a:off x="4816800" y="4830120"/>
            <a:ext cx="2189880" cy="1928160"/>
          </a:xfrm>
          <a:prstGeom prst="rect">
            <a:avLst/>
          </a:prstGeom>
          <a:ln w="0">
            <a:noFill/>
          </a:ln>
        </p:spPr>
      </p:pic>
      <p:pic>
        <p:nvPicPr>
          <p:cNvPr id="249" name="Рисунок 5" descr=""/>
          <p:cNvPicPr/>
          <p:nvPr/>
        </p:nvPicPr>
        <p:blipFill>
          <a:blip r:embed="rId3"/>
          <a:stretch/>
        </p:blipFill>
        <p:spPr>
          <a:xfrm>
            <a:off x="6346800" y="1283040"/>
            <a:ext cx="4598640" cy="3448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Рисунок 3" descr=""/>
          <p:cNvPicPr/>
          <p:nvPr/>
        </p:nvPicPr>
        <p:blipFill>
          <a:blip r:embed="rId1"/>
          <a:stretch/>
        </p:blipFill>
        <p:spPr>
          <a:xfrm>
            <a:off x="425160" y="1667880"/>
            <a:ext cx="1995480" cy="2660760"/>
          </a:xfrm>
          <a:prstGeom prst="rect">
            <a:avLst/>
          </a:prstGeom>
          <a:ln w="0">
            <a:noFill/>
          </a:ln>
        </p:spPr>
      </p:pic>
      <p:pic>
        <p:nvPicPr>
          <p:cNvPr id="251" name="Рисунок 4" descr=""/>
          <p:cNvPicPr/>
          <p:nvPr/>
        </p:nvPicPr>
        <p:blipFill>
          <a:blip r:embed="rId2"/>
          <a:stretch/>
        </p:blipFill>
        <p:spPr>
          <a:xfrm>
            <a:off x="2628720" y="1787040"/>
            <a:ext cx="2623680" cy="3498480"/>
          </a:xfrm>
          <a:prstGeom prst="rect">
            <a:avLst/>
          </a:prstGeom>
          <a:ln w="0">
            <a:noFill/>
          </a:ln>
        </p:spPr>
      </p:pic>
      <p:sp>
        <p:nvSpPr>
          <p:cNvPr id="252" name="CustomShape 1"/>
          <p:cNvSpPr/>
          <p:nvPr/>
        </p:nvSpPr>
        <p:spPr>
          <a:xfrm>
            <a:off x="425160" y="307800"/>
            <a:ext cx="8499600" cy="106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Проект «Веселый коридор</a:t>
            </a:r>
            <a:endParaRPr b="0" lang="ru-RU" sz="4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2060"/>
              </a:buClr>
              <a:buFont typeface="Arial"/>
              <a:buChar char="•"/>
            </a:pPr>
            <a:r>
              <a:rPr b="1" lang="ru-RU" sz="2000" spc="-1" strike="noStrike">
                <a:solidFill>
                  <a:srgbClr val="002060"/>
                </a:solidFill>
                <a:latin typeface="Calibri"/>
                <a:ea typeface="DejaVu Sans"/>
              </a:rPr>
              <a:t>нарисовали более 90 картин и передали в детский стационар КБ 51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53" name="CustomShape 2"/>
          <p:cNvSpPr/>
          <p:nvPr/>
        </p:nvSpPr>
        <p:spPr>
          <a:xfrm>
            <a:off x="1026720" y="4932000"/>
            <a:ext cx="792360" cy="69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002060"/>
                </a:solidFill>
                <a:latin typeface="Calibri"/>
                <a:ea typeface="DejaVu Sans"/>
              </a:rPr>
              <a:t>До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54" name="CustomShape 3"/>
          <p:cNvSpPr/>
          <p:nvPr/>
        </p:nvSpPr>
        <p:spPr>
          <a:xfrm>
            <a:off x="8363160" y="4889520"/>
            <a:ext cx="1508400" cy="69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rgbClr val="00b050"/>
                </a:solidFill>
                <a:latin typeface="Calibri"/>
                <a:ea typeface="DejaVu Sans"/>
              </a:rPr>
              <a:t>После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255" name="Рисунок 10" descr=""/>
          <p:cNvPicPr/>
          <p:nvPr/>
        </p:nvPicPr>
        <p:blipFill>
          <a:blip r:embed="rId3"/>
          <a:stretch/>
        </p:blipFill>
        <p:spPr>
          <a:xfrm>
            <a:off x="9353160" y="1656720"/>
            <a:ext cx="2438640" cy="2728800"/>
          </a:xfrm>
          <a:prstGeom prst="rect">
            <a:avLst/>
          </a:prstGeom>
          <a:ln w="0">
            <a:noFill/>
          </a:ln>
        </p:spPr>
      </p:pic>
      <p:pic>
        <p:nvPicPr>
          <p:cNvPr id="256" name="Рисунок 11" descr=""/>
          <p:cNvPicPr/>
          <p:nvPr/>
        </p:nvPicPr>
        <p:blipFill>
          <a:blip r:embed="rId4"/>
          <a:stretch/>
        </p:blipFill>
        <p:spPr>
          <a:xfrm>
            <a:off x="5267160" y="1667880"/>
            <a:ext cx="3850560" cy="2565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3. Поддержка социально незащищенных слоев населения и ветеранов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TextShape 2"/>
          <p:cNvSpPr txBox="1"/>
          <p:nvPr/>
        </p:nvSpPr>
        <p:spPr>
          <a:xfrm>
            <a:off x="609480" y="1604520"/>
            <a:ext cx="10972080" cy="142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В рамках данных проектов необходимо делать приоритет на комплексную и системную работу с данными целевыми аудитриями, по мимо решения точечных проблем и поведения активностей в формате гуманитарной или материальной помощи. Проекты в рамках данного направления должны быть направлены на социализацию благополучателей, изменения окружающих к социально незащищенным слоям населения</a:t>
            </a: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59" name="CustomShape 3"/>
          <p:cNvSpPr/>
          <p:nvPr/>
        </p:nvSpPr>
        <p:spPr>
          <a:xfrm>
            <a:off x="759600" y="3159720"/>
            <a:ext cx="5190120" cy="255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b0c72e"/>
                </a:solidFill>
                <a:latin typeface="Calibri"/>
                <a:ea typeface="DejaVu Sans"/>
              </a:rPr>
              <a:t>Форматы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b0c72e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b0c72e"/>
                </a:solidFill>
                <a:latin typeface="Calibri"/>
                <a:ea typeface="DejaVu Sans"/>
              </a:rPr>
              <a:t>Патронажная служба для пожилых людей </a:t>
            </a: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b0c72e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b0c72e"/>
                </a:solidFill>
                <a:latin typeface="Calibri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b0c72e"/>
                </a:solidFill>
                <a:latin typeface="Calibri"/>
                <a:ea typeface="DejaVu Sans"/>
              </a:rPr>
              <a:t>Гуманитарные сборы для участников СВО и членов их семей </a:t>
            </a: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b0c72e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b0c72e"/>
                </a:solidFill>
                <a:latin typeface="Calibri"/>
                <a:ea typeface="DejaVu Sans"/>
              </a:rPr>
              <a:t>Проекты направленные на социализацию пожилых и включение их в общественную жизнь организации </a:t>
            </a: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b0c72e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b0c72e"/>
                </a:solidFill>
                <a:latin typeface="Calibri"/>
                <a:ea typeface="DejaVu Sans"/>
              </a:rPr>
              <a:t>Обучение цифровым навыкам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622080" y="234000"/>
            <a:ext cx="6095520" cy="96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Проект «Мы в ответе»</a:t>
            </a:r>
            <a:endParaRPr b="0" lang="ru-RU" sz="4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44546a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44546a"/>
                </a:solidFill>
                <a:latin typeface="Calibri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44546a"/>
                </a:solidFill>
                <a:latin typeface="Calibri"/>
                <a:ea typeface="DejaVu Sans"/>
              </a:rPr>
              <a:t>оказана помощь 120 пенсионерам отрасли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61" name="Рисунок 4" descr=""/>
          <p:cNvPicPr/>
          <p:nvPr/>
        </p:nvPicPr>
        <p:blipFill>
          <a:blip r:embed="rId1"/>
          <a:stretch/>
        </p:blipFill>
        <p:spPr>
          <a:xfrm>
            <a:off x="344880" y="1474560"/>
            <a:ext cx="4964400" cy="4964400"/>
          </a:xfrm>
          <a:prstGeom prst="rect">
            <a:avLst/>
          </a:prstGeom>
          <a:ln w="0">
            <a:noFill/>
          </a:ln>
        </p:spPr>
      </p:pic>
      <p:pic>
        <p:nvPicPr>
          <p:cNvPr id="262" name="Рисунок 6" descr=""/>
          <p:cNvPicPr/>
          <p:nvPr/>
        </p:nvPicPr>
        <p:blipFill>
          <a:blip r:embed="rId2"/>
          <a:stretch/>
        </p:blipFill>
        <p:spPr>
          <a:xfrm>
            <a:off x="8972640" y="2073600"/>
            <a:ext cx="3090240" cy="4112640"/>
          </a:xfrm>
          <a:prstGeom prst="rect">
            <a:avLst/>
          </a:prstGeom>
          <a:ln w="0">
            <a:noFill/>
          </a:ln>
        </p:spPr>
      </p:pic>
      <p:pic>
        <p:nvPicPr>
          <p:cNvPr id="263" name="Рисунок 7" descr=""/>
          <p:cNvPicPr/>
          <p:nvPr/>
        </p:nvPicPr>
        <p:blipFill>
          <a:blip r:embed="rId3"/>
          <a:stretch/>
        </p:blipFill>
        <p:spPr>
          <a:xfrm>
            <a:off x="5611680" y="1474560"/>
            <a:ext cx="3058560" cy="4078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734040" y="219240"/>
            <a:ext cx="8963280" cy="76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Проект </a:t>
            </a:r>
            <a:r>
              <a:rPr b="1" lang="en-US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«Z</a:t>
            </a: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абота для Победы»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265" name="Рисунок 6" descr=""/>
          <p:cNvPicPr/>
          <p:nvPr/>
        </p:nvPicPr>
        <p:blipFill>
          <a:blip r:embed="rId1"/>
          <a:stretch/>
        </p:blipFill>
        <p:spPr>
          <a:xfrm>
            <a:off x="856080" y="1166400"/>
            <a:ext cx="3573720" cy="4762080"/>
          </a:xfrm>
          <a:prstGeom prst="rect">
            <a:avLst/>
          </a:prstGeom>
          <a:ln w="0">
            <a:noFill/>
          </a:ln>
        </p:spPr>
      </p:pic>
      <p:sp>
        <p:nvSpPr>
          <p:cNvPr id="266" name="CustomShape 2"/>
          <p:cNvSpPr/>
          <p:nvPr/>
        </p:nvSpPr>
        <p:spPr>
          <a:xfrm>
            <a:off x="4636080" y="1476360"/>
            <a:ext cx="7095960" cy="338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44546a"/>
                </a:solidFill>
                <a:latin typeface="Calibri"/>
                <a:ea typeface="DejaVu Sans"/>
              </a:rPr>
              <a:t>Основные мероприятия.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44546a"/>
                </a:solidFill>
                <a:latin typeface="Calibri"/>
                <a:ea typeface="DejaVu Sans"/>
              </a:rPr>
              <a:t>Качественные и количественные результаты:</a:t>
            </a:r>
            <a:endParaRPr b="0" lang="ru-RU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1" lang="ru-RU" sz="1800" spc="-1" strike="noStrike">
                <a:solidFill>
                  <a:srgbClr val="44546a"/>
                </a:solidFill>
                <a:latin typeface="Calibri"/>
                <a:ea typeface="DejaVu Sans"/>
              </a:rPr>
              <a:t>Организовано кураторство семей мобилизованных работников</a:t>
            </a:r>
            <a:endParaRPr b="0" lang="ru-RU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ru-RU" sz="1800" spc="-1" strike="noStrike">
                <a:solidFill>
                  <a:srgbClr val="44546a"/>
                </a:solidFill>
                <a:latin typeface="Calibri"/>
                <a:ea typeface="DejaVu Sans"/>
              </a:rPr>
              <a:t>Помощь Энергодару более 60кг гуманитарной помощи</a:t>
            </a:r>
            <a:endParaRPr b="0" lang="ru-RU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ru-RU" sz="1800" spc="-1" strike="noStrike">
                <a:solidFill>
                  <a:srgbClr val="44546a"/>
                </a:solidFill>
                <a:latin typeface="Calibri"/>
                <a:ea typeface="DejaVu Sans"/>
              </a:rPr>
              <a:t>«Елка желаний» поздравили 49 детей города</a:t>
            </a:r>
            <a:endParaRPr b="0" lang="ru-RU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ru-RU" sz="1800" spc="-1" strike="noStrike">
                <a:solidFill>
                  <a:srgbClr val="44546a"/>
                </a:solidFill>
                <a:latin typeface="Calibri"/>
                <a:ea typeface="DejaVu Sans"/>
              </a:rPr>
              <a:t>Сбор гуманитарной помощи по социальным запросам (более 100кг)</a:t>
            </a:r>
            <a:endParaRPr b="0" lang="ru-RU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ru-RU" sz="1800" spc="-1" strike="noStrike">
                <a:solidFill>
                  <a:srgbClr val="44546a"/>
                </a:solidFill>
                <a:latin typeface="Calibri"/>
                <a:ea typeface="DejaVu Sans"/>
              </a:rPr>
              <a:t>Акция «Тепло и забота» п вязанию о носков (170шт)</a:t>
            </a:r>
            <a:endParaRPr b="0" lang="ru-RU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ru-RU" sz="1800" spc="-1" strike="noStrike">
                <a:solidFill>
                  <a:srgbClr val="44546a"/>
                </a:solidFill>
                <a:latin typeface="Calibri"/>
                <a:ea typeface="DejaVu Sans"/>
              </a:rPr>
              <a:t>Акция «С теплом от Ростома защитникам отечества» (более 65 кг)</a:t>
            </a:r>
            <a:endParaRPr b="0" lang="ru-RU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ru-RU" sz="1800" spc="-1" strike="noStrike">
                <a:solidFill>
                  <a:srgbClr val="44546a"/>
                </a:solidFill>
                <a:latin typeface="Calibri"/>
                <a:ea typeface="DejaVu Sans"/>
              </a:rPr>
              <a:t>Благотворительный фонд «Железногорск» оказывает финансовую поддержку семьям участников СВО и оборудование(квадрокоптеры, спецтехника)</a:t>
            </a:r>
            <a:endParaRPr b="0" lang="ru-RU" sz="18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1" lang="ru-RU" sz="1800" spc="-1" strike="noStrike">
                <a:solidFill>
                  <a:srgbClr val="44546a"/>
                </a:solidFill>
                <a:latin typeface="Calibri"/>
                <a:ea typeface="DejaVu Sans"/>
              </a:rPr>
              <a:t>Акция «Напиши письмо солдату» отправили более 120 писем, рисунков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Shape 1"/>
          <p:cNvSpPr txBox="1"/>
          <p:nvPr/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Проект «Добрая цифра» </a:t>
            </a:r>
            <a:br/>
            <a:r>
              <a:rPr b="1" lang="ru-RU" sz="2000" spc="-1" strike="noStrike">
                <a:solidFill>
                  <a:srgbClr val="002060"/>
                </a:solidFill>
                <a:latin typeface="Calibri"/>
                <a:ea typeface="DejaVu Sans"/>
              </a:rPr>
              <a:t>это проект волонтёров ГХК, помогающий пожилым людям разобраться в интернет-мире,                        не попасть на удочку мошенников и предостерегающий от различных неприятностей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8" name="Рисунок 6" descr=""/>
          <p:cNvPicPr/>
          <p:nvPr/>
        </p:nvPicPr>
        <p:blipFill>
          <a:blip r:embed="rId1"/>
          <a:stretch/>
        </p:blipFill>
        <p:spPr>
          <a:xfrm>
            <a:off x="6993360" y="1750680"/>
            <a:ext cx="4238640" cy="4065480"/>
          </a:xfrm>
          <a:prstGeom prst="rect">
            <a:avLst/>
          </a:prstGeom>
          <a:ln w="0">
            <a:noFill/>
          </a:ln>
        </p:spPr>
      </p:pic>
      <p:pic>
        <p:nvPicPr>
          <p:cNvPr id="269" name="Рисунок 8" descr=""/>
          <p:cNvPicPr/>
          <p:nvPr/>
        </p:nvPicPr>
        <p:blipFill>
          <a:blip r:embed="rId2"/>
          <a:stretch/>
        </p:blipFill>
        <p:spPr>
          <a:xfrm>
            <a:off x="609480" y="1750680"/>
            <a:ext cx="6100560" cy="4065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extShape 1"/>
          <p:cNvSpPr txBox="1"/>
          <p:nvPr/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4. Поддержка здорового образа жизни 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TextShape 2"/>
          <p:cNvSpPr txBox="1"/>
          <p:nvPr/>
        </p:nvSpPr>
        <p:spPr>
          <a:xfrm>
            <a:off x="609480" y="1604520"/>
            <a:ext cx="10972080" cy="1280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Направлено на повышение уровня физического благополучия сотрудников отрасли, членов их семей, жителей регионов присутствия компании. Проекты в рамках данного напавления должны помочь в формировании здоровых привычек, сохранении физического и психического здоровья.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72" name="CustomShape 3"/>
          <p:cNvSpPr/>
          <p:nvPr/>
        </p:nvSpPr>
        <p:spPr>
          <a:xfrm>
            <a:off x="527040" y="2885040"/>
            <a:ext cx="6699960" cy="201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b0c72e"/>
                </a:solidFill>
                <a:latin typeface="Calibri"/>
                <a:ea typeface="DejaVu Sans"/>
              </a:rPr>
              <a:t>Форматы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b0c72e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b0c72e"/>
                </a:solidFill>
                <a:latin typeface="Calibri"/>
                <a:ea typeface="DejaVu Sans"/>
              </a:rPr>
              <a:t>Благотворительные спортивные соревнования </a:t>
            </a: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b0c72e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b0c72e"/>
                </a:solidFill>
                <a:latin typeface="Calibri"/>
                <a:ea typeface="DejaVu Sans"/>
              </a:rPr>
              <a:t>Вовлечение в спортивные мероприятия местного сообщества </a:t>
            </a: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b0c72e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b0c72e"/>
                </a:solidFill>
                <a:latin typeface="Calibri"/>
                <a:ea typeface="DejaVu Sans"/>
              </a:rPr>
              <a:t>Проведение тренировок на безвозмездной основе </a:t>
            </a: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b0c72e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b0c72e"/>
                </a:solidFill>
                <a:latin typeface="Calibri"/>
                <a:ea typeface="DejaVu Sans"/>
              </a:rPr>
              <a:t>Коммуникационная поддержка ЗОЖ среди молодежи </a:t>
            </a: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b0c72e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b0c72e"/>
                </a:solidFill>
                <a:latin typeface="Calibri"/>
                <a:ea typeface="DejaVu Sans"/>
              </a:rPr>
              <a:t>Продвижение донорства крови и костного мозга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421920" y="9216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br/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Проект «Лучше без таблеток»</a:t>
            </a:r>
            <a:br/>
            <a:r>
              <a:rPr b="1" lang="ru-RU" sz="2000" spc="-1" strike="noStrike">
                <a:solidFill>
                  <a:srgbClr val="002060"/>
                </a:solidFill>
                <a:latin typeface="Calibri"/>
                <a:ea typeface="DejaVu Sans"/>
              </a:rPr>
              <a:t>СОРЕВНОВАНИЯ МЕЖДУ СОВЕТОМ ВЕТЕРАНОВ И МОЛОДЁЖНОЙ ОРГАНИЗАЦИЕЙ ГХК </a:t>
            </a:r>
            <a:br/>
            <a:r>
              <a:rPr b="1" lang="ru-RU" sz="2000" spc="-1" strike="noStrike">
                <a:solidFill>
                  <a:srgbClr val="002060"/>
                </a:solidFill>
                <a:latin typeface="Calibri"/>
                <a:ea typeface="DejaVu Sans"/>
              </a:rPr>
              <a:t>ПО ТЕННИСУ И СТРЕЛЬБЕ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4" name="Рисунок 4" descr=""/>
          <p:cNvPicPr/>
          <p:nvPr/>
        </p:nvPicPr>
        <p:blipFill>
          <a:blip r:embed="rId1"/>
          <a:stretch/>
        </p:blipFill>
        <p:spPr>
          <a:xfrm>
            <a:off x="421920" y="1806120"/>
            <a:ext cx="5995440" cy="4496400"/>
          </a:xfrm>
          <a:prstGeom prst="rect">
            <a:avLst/>
          </a:prstGeom>
          <a:ln w="0">
            <a:noFill/>
          </a:ln>
        </p:spPr>
      </p:pic>
      <p:pic>
        <p:nvPicPr>
          <p:cNvPr id="275" name="Рисунок 6" descr=""/>
          <p:cNvPicPr/>
          <p:nvPr/>
        </p:nvPicPr>
        <p:blipFill>
          <a:blip r:embed="rId2"/>
          <a:stretch/>
        </p:blipFill>
        <p:spPr>
          <a:xfrm>
            <a:off x="6417720" y="1806120"/>
            <a:ext cx="5656320" cy="4241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extShape 1"/>
          <p:cNvSpPr txBox="1"/>
          <p:nvPr/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 </a:t>
            </a: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Сотрудники ГХК стали донорами</a:t>
            </a:r>
            <a:br/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 КОСТНОГО МОЗГА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7" name="Рисунок 3" descr=""/>
          <p:cNvPicPr/>
          <p:nvPr/>
        </p:nvPicPr>
        <p:blipFill>
          <a:blip r:embed="rId1"/>
          <a:stretch/>
        </p:blipFill>
        <p:spPr>
          <a:xfrm>
            <a:off x="609480" y="1471320"/>
            <a:ext cx="6013440" cy="4648680"/>
          </a:xfrm>
          <a:prstGeom prst="rect">
            <a:avLst/>
          </a:prstGeom>
          <a:ln w="0">
            <a:noFill/>
          </a:ln>
        </p:spPr>
      </p:pic>
      <p:pic>
        <p:nvPicPr>
          <p:cNvPr id="278" name="Рисунок 4" descr=""/>
          <p:cNvPicPr/>
          <p:nvPr/>
        </p:nvPicPr>
        <p:blipFill>
          <a:blip r:embed="rId2"/>
          <a:stretch/>
        </p:blipFill>
        <p:spPr>
          <a:xfrm>
            <a:off x="6769800" y="1471320"/>
            <a:ext cx="2937600" cy="3222000"/>
          </a:xfrm>
          <a:prstGeom prst="rect">
            <a:avLst/>
          </a:prstGeom>
          <a:ln w="0">
            <a:noFill/>
          </a:ln>
        </p:spPr>
      </p:pic>
      <p:pic>
        <p:nvPicPr>
          <p:cNvPr id="279" name="Рисунок 5" descr=""/>
          <p:cNvPicPr/>
          <p:nvPr/>
        </p:nvPicPr>
        <p:blipFill>
          <a:blip r:embed="rId3"/>
          <a:stretch/>
        </p:blipFill>
        <p:spPr>
          <a:xfrm>
            <a:off x="8898840" y="2403000"/>
            <a:ext cx="3013200" cy="4160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 </a:t>
            </a: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Отраслевой проект «Пульсация»</a:t>
            </a:r>
            <a:br/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 </a:t>
            </a:r>
            <a:r>
              <a:rPr b="1" lang="ru-RU" sz="2000" spc="-1" strike="noStrike">
                <a:solidFill>
                  <a:srgbClr val="002060"/>
                </a:solidFill>
                <a:latin typeface="Calibri"/>
                <a:ea typeface="DejaVu Sans"/>
              </a:rPr>
              <a:t> более 60 сотрудников ГХК сдавали кровь для нужд медицинских учреждений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1" name="Рисунок 3" descr=""/>
          <p:cNvPicPr/>
          <p:nvPr/>
        </p:nvPicPr>
        <p:blipFill>
          <a:blip r:embed="rId1"/>
          <a:stretch/>
        </p:blipFill>
        <p:spPr>
          <a:xfrm>
            <a:off x="828360" y="1621800"/>
            <a:ext cx="4838040" cy="5023800"/>
          </a:xfrm>
          <a:prstGeom prst="rect">
            <a:avLst/>
          </a:prstGeom>
          <a:ln w="0">
            <a:noFill/>
          </a:ln>
        </p:spPr>
      </p:pic>
      <p:pic>
        <p:nvPicPr>
          <p:cNvPr id="282" name="Рисунок 4" descr=""/>
          <p:cNvPicPr/>
          <p:nvPr/>
        </p:nvPicPr>
        <p:blipFill>
          <a:blip r:embed="rId2"/>
          <a:stretch/>
        </p:blipFill>
        <p:spPr>
          <a:xfrm>
            <a:off x="6620760" y="1621800"/>
            <a:ext cx="4960800" cy="4976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596520" y="2878920"/>
            <a:ext cx="9126720" cy="2902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2000" spc="-1" strike="noStrike">
                <a:solidFill>
                  <a:srgbClr val="44546a"/>
                </a:solidFill>
                <a:latin typeface="Arial"/>
                <a:ea typeface="DejaVu Sans"/>
              </a:rPr>
              <a:t>Волонтерская деятельность 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в атомной отрасли охватывает целый комплекс </a:t>
            </a: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Целей </a:t>
            </a: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устойчивого развития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, таких как </a:t>
            </a:r>
            <a:r>
              <a:rPr b="0" i="1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Чистая вода и санитария</a:t>
            </a: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b="1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Здоровье и Благополучие</a:t>
            </a: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b="1" i="1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Рациональное использование экосистем </a:t>
            </a:r>
            <a:r>
              <a:rPr b="0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и </a:t>
            </a:r>
            <a:r>
              <a:rPr b="1" lang="ru-RU" sz="2000" spc="-1" strike="noStrike">
                <a:solidFill>
                  <a:srgbClr val="44546a"/>
                </a:solidFill>
                <a:latin typeface="Arial"/>
                <a:ea typeface="DejaVu Sans"/>
              </a:rPr>
              <a:t>отвечает миссии Росатома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–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обеспечить мир чистой энергией.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216" name="Рисунок 1" descr=""/>
          <p:cNvPicPr/>
          <p:nvPr/>
        </p:nvPicPr>
        <p:blipFill>
          <a:blip r:embed="rId1"/>
          <a:stretch/>
        </p:blipFill>
        <p:spPr>
          <a:xfrm>
            <a:off x="9442440" y="2657520"/>
            <a:ext cx="2534400" cy="2152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extShape 1"/>
          <p:cNvSpPr txBox="1"/>
          <p:nvPr/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5. Профориентация и наставничество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TextShape 2"/>
          <p:cNvSpPr txBox="1"/>
          <p:nvPr/>
        </p:nvSpPr>
        <p:spPr>
          <a:xfrm>
            <a:off x="609480" y="1604520"/>
            <a:ext cx="10972080" cy="893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Проекты в рамках данного направления должны стать инструментами позиционирования Росатома как «корпорацией знаний», способов развития навыков менторства у сотрудников отрасли, подготовки кадров и воспитания правильных ценностей у будущих поколений.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85" name="CustomShape 3"/>
          <p:cNvSpPr/>
          <p:nvPr/>
        </p:nvSpPr>
        <p:spPr>
          <a:xfrm>
            <a:off x="505800" y="2536920"/>
            <a:ext cx="7584120" cy="118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b0c72e"/>
                </a:solidFill>
                <a:latin typeface="Calibri"/>
                <a:ea typeface="DejaVu Sans"/>
              </a:rPr>
              <a:t>Форматы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b0c72e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b0c72e"/>
                </a:solidFill>
                <a:latin typeface="Calibri"/>
                <a:ea typeface="DejaVu Sans"/>
              </a:rPr>
              <a:t>Обучение, профориентация и наставничество школьников и студентов </a:t>
            </a: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b0c72e"/>
              </a:buClr>
              <a:buFont typeface="Arial"/>
              <a:buChar char="•"/>
            </a:pPr>
            <a:r>
              <a:rPr b="1" lang="ru-RU" sz="1800" spc="-1" strike="noStrike">
                <a:solidFill>
                  <a:srgbClr val="b0c72e"/>
                </a:solidFill>
                <a:latin typeface="Calibri"/>
                <a:ea typeface="DejaVu Sans"/>
              </a:rPr>
              <a:t>Работа с подопечными детских домов, домов престарелых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731160" y="245520"/>
            <a:ext cx="8002080" cy="76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МАСТЕР-КЛАСС ПО РУКОДЕЛИЮ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287" name="Рисунок 4" descr=""/>
          <p:cNvPicPr/>
          <p:nvPr/>
        </p:nvPicPr>
        <p:blipFill>
          <a:blip r:embed="rId1"/>
          <a:stretch/>
        </p:blipFill>
        <p:spPr>
          <a:xfrm>
            <a:off x="678600" y="1438920"/>
            <a:ext cx="3852720" cy="5137200"/>
          </a:xfrm>
          <a:prstGeom prst="rect">
            <a:avLst/>
          </a:prstGeom>
          <a:ln w="0">
            <a:noFill/>
          </a:ln>
        </p:spPr>
      </p:pic>
      <p:pic>
        <p:nvPicPr>
          <p:cNvPr id="288" name="Рисунок 5" descr=""/>
          <p:cNvPicPr/>
          <p:nvPr/>
        </p:nvPicPr>
        <p:blipFill>
          <a:blip r:embed="rId2"/>
          <a:stretch/>
        </p:blipFill>
        <p:spPr>
          <a:xfrm>
            <a:off x="4732560" y="1734840"/>
            <a:ext cx="6455160" cy="4841280"/>
          </a:xfrm>
          <a:prstGeom prst="rect">
            <a:avLst/>
          </a:prstGeom>
          <a:ln w="0">
            <a:noFill/>
          </a:ln>
        </p:spPr>
      </p:pic>
      <p:sp>
        <p:nvSpPr>
          <p:cNvPr id="289" name="CustomShape 2"/>
          <p:cNvSpPr/>
          <p:nvPr/>
        </p:nvSpPr>
        <p:spPr>
          <a:xfrm>
            <a:off x="893160" y="1005480"/>
            <a:ext cx="74322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Arial"/>
                <a:ea typeface="DejaVu Sans"/>
              </a:rPr>
              <a:t>связали более 20 ковриков для ветеранов – инвалидов города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Партнеры волонтерского движения </a:t>
            </a:r>
            <a:br/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1" name="Picture 2" descr="https://zaschitniki-otechestva.ru/wp-content/uploads/gosfond-zashhitniki-otechestva.jpg"/>
          <p:cNvPicPr/>
          <p:nvPr/>
        </p:nvPicPr>
        <p:blipFill>
          <a:blip r:embed="rId1"/>
          <a:stretch/>
        </p:blipFill>
        <p:spPr>
          <a:xfrm>
            <a:off x="823320" y="1052640"/>
            <a:ext cx="2354760" cy="176616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8" descr="Администрация ЗАТО г. Железногорск"/>
          <p:cNvPicPr/>
          <p:nvPr/>
        </p:nvPicPr>
        <p:blipFill>
          <a:blip r:embed="rId2"/>
          <a:stretch/>
        </p:blipFill>
        <p:spPr>
          <a:xfrm>
            <a:off x="7296840" y="958320"/>
            <a:ext cx="2021400" cy="23731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10" descr="https://sun9-71.userapi.com/c4328/g11835012/a_57bd2bd9.jpg"/>
          <p:cNvPicPr/>
          <p:nvPr/>
        </p:nvPicPr>
        <p:blipFill>
          <a:blip r:embed="rId3"/>
          <a:stretch/>
        </p:blipFill>
        <p:spPr>
          <a:xfrm>
            <a:off x="6334200" y="3143520"/>
            <a:ext cx="1925280" cy="186084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6" descr="Железногорский городской совет ветеранов"/>
          <p:cNvPicPr/>
          <p:nvPr/>
        </p:nvPicPr>
        <p:blipFill>
          <a:blip r:embed="rId4"/>
          <a:stretch/>
        </p:blipFill>
        <p:spPr>
          <a:xfrm>
            <a:off x="4637160" y="5416200"/>
            <a:ext cx="2693160" cy="94860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2" descr="https://sun9-24.userapi.com/impg/Siz7SfAb2tix2ue1eBxGPuPT3Bh-1rf9lKTRSw/XqkLDMOVFG4.jpg?size=1280x1280&amp;quality=96&amp;sign=bea8a3215d68b37bf1ecca88e0010cf1&amp;type=album"/>
          <p:cNvPicPr/>
          <p:nvPr/>
        </p:nvPicPr>
        <p:blipFill>
          <a:blip r:embed="rId5"/>
          <a:stretch/>
        </p:blipFill>
        <p:spPr>
          <a:xfrm>
            <a:off x="5270760" y="964800"/>
            <a:ext cx="1941840" cy="19418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12" descr="https://sun9-78.userapi.com/impg/KhfzdtiIlDORKFermLfYRE-MkdpzYahUHfe0qQ/TqrQ6YC0loU.jpg?size=992x992&amp;quality=95&amp;sign=07cf4d364105c0d2bdbb1b0ebba0f089&amp;type=album"/>
          <p:cNvPicPr/>
          <p:nvPr/>
        </p:nvPicPr>
        <p:blipFill>
          <a:blip r:embed="rId6"/>
          <a:stretch/>
        </p:blipFill>
        <p:spPr>
          <a:xfrm>
            <a:off x="9095040" y="4708440"/>
            <a:ext cx="2471760" cy="19864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4" descr="https://aem-group.ru/assets/cache_image/static/images/news/2020/04/Screenshot_14_330x280_c19.png"/>
          <p:cNvPicPr/>
          <p:nvPr/>
        </p:nvPicPr>
        <p:blipFill>
          <a:blip r:embed="rId7"/>
          <a:stretch/>
        </p:blipFill>
        <p:spPr>
          <a:xfrm>
            <a:off x="3841200" y="2934000"/>
            <a:ext cx="2202480" cy="1868760"/>
          </a:xfrm>
          <a:prstGeom prst="rect">
            <a:avLst/>
          </a:prstGeom>
          <a:ln w="0">
            <a:noFill/>
          </a:ln>
        </p:spPr>
      </p:pic>
      <p:sp>
        <p:nvSpPr>
          <p:cNvPr id="298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9" name="Рисунок 11" descr=""/>
          <p:cNvPicPr/>
          <p:nvPr/>
        </p:nvPicPr>
        <p:blipFill>
          <a:blip r:embed="rId8"/>
          <a:stretch/>
        </p:blipFill>
        <p:spPr>
          <a:xfrm>
            <a:off x="3308040" y="964800"/>
            <a:ext cx="1928880" cy="1928880"/>
          </a:xfrm>
          <a:prstGeom prst="rect">
            <a:avLst/>
          </a:prstGeom>
          <a:ln w="0">
            <a:noFill/>
          </a:ln>
        </p:spPr>
      </p:pic>
      <p:pic>
        <p:nvPicPr>
          <p:cNvPr id="300" name="Рисунок 13" descr=""/>
          <p:cNvPicPr/>
          <p:nvPr/>
        </p:nvPicPr>
        <p:blipFill>
          <a:blip r:embed="rId9"/>
          <a:stretch/>
        </p:blipFill>
        <p:spPr>
          <a:xfrm>
            <a:off x="9851760" y="1191600"/>
            <a:ext cx="1791720" cy="1474920"/>
          </a:xfrm>
          <a:prstGeom prst="rect">
            <a:avLst/>
          </a:prstGeom>
          <a:ln w="0">
            <a:noFill/>
          </a:ln>
        </p:spPr>
      </p:pic>
      <p:pic>
        <p:nvPicPr>
          <p:cNvPr id="301" name="Рисунок 2" descr=""/>
          <p:cNvPicPr/>
          <p:nvPr/>
        </p:nvPicPr>
        <p:blipFill>
          <a:blip r:embed="rId10"/>
          <a:stretch/>
        </p:blipFill>
        <p:spPr>
          <a:xfrm>
            <a:off x="781920" y="5004720"/>
            <a:ext cx="2108160" cy="1771200"/>
          </a:xfrm>
          <a:prstGeom prst="rect">
            <a:avLst/>
          </a:prstGeom>
          <a:ln w="0">
            <a:noFill/>
          </a:ln>
        </p:spPr>
      </p:pic>
      <p:pic>
        <p:nvPicPr>
          <p:cNvPr id="302" name="Рисунок 12" descr=""/>
          <p:cNvPicPr/>
          <p:nvPr/>
        </p:nvPicPr>
        <p:blipFill>
          <a:blip r:embed="rId11"/>
          <a:stretch/>
        </p:blipFill>
        <p:spPr>
          <a:xfrm>
            <a:off x="458280" y="3009960"/>
            <a:ext cx="2555280" cy="1620360"/>
          </a:xfrm>
          <a:prstGeom prst="rect">
            <a:avLst/>
          </a:prstGeom>
          <a:ln w="0">
            <a:noFill/>
          </a:ln>
        </p:spPr>
      </p:pic>
      <p:pic>
        <p:nvPicPr>
          <p:cNvPr id="303" name="Рисунок 14" descr=""/>
          <p:cNvPicPr/>
          <p:nvPr/>
        </p:nvPicPr>
        <p:blipFill>
          <a:blip r:embed="rId12"/>
          <a:stretch/>
        </p:blipFill>
        <p:spPr>
          <a:xfrm>
            <a:off x="9173520" y="2601000"/>
            <a:ext cx="2628000" cy="1971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Shape 1"/>
          <p:cNvSpPr txBox="1"/>
          <p:nvPr/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Волонтерский штаб ГХК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TextShape 2"/>
          <p:cNvSpPr txBox="1"/>
          <p:nvPr/>
        </p:nvSpPr>
        <p:spPr>
          <a:xfrm>
            <a:off x="624600" y="1567800"/>
            <a:ext cx="10972080" cy="2915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Где находится               ул. Маяковского, 6 каб. 108 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(Совет ветеранов ГХК)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Контакты            75-20-56, 75-28-05 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Куратор волонтёрского движения на предприятии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Добрынских Татьяна Владимировна 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306" name="CustomShape 3"/>
          <p:cNvSpPr/>
          <p:nvPr/>
        </p:nvSpPr>
        <p:spPr>
          <a:xfrm>
            <a:off x="2473200" y="4222080"/>
            <a:ext cx="978120" cy="48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7" name="CustomShape 4"/>
          <p:cNvSpPr/>
          <p:nvPr/>
        </p:nvSpPr>
        <p:spPr>
          <a:xfrm>
            <a:off x="3681360" y="1729800"/>
            <a:ext cx="978120" cy="48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8" name="CustomShape 5"/>
          <p:cNvSpPr/>
          <p:nvPr/>
        </p:nvSpPr>
        <p:spPr>
          <a:xfrm>
            <a:off x="2599920" y="2694240"/>
            <a:ext cx="978120" cy="48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9" name="CustomShape 6"/>
          <p:cNvSpPr/>
          <p:nvPr/>
        </p:nvSpPr>
        <p:spPr>
          <a:xfrm>
            <a:off x="3475440" y="4222080"/>
            <a:ext cx="4222800" cy="51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75-20-56, 8913-563-8976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310" name="CustomShape 7"/>
          <p:cNvSpPr/>
          <p:nvPr/>
        </p:nvSpPr>
        <p:spPr>
          <a:xfrm>
            <a:off x="1842480" y="5246280"/>
            <a:ext cx="6540840" cy="51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Группа 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Viber </a:t>
            </a: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«Волонтеры ФГУП «ГХК»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311" name="CustomShape 8"/>
          <p:cNvSpPr/>
          <p:nvPr/>
        </p:nvSpPr>
        <p:spPr>
          <a:xfrm>
            <a:off x="736200" y="5263200"/>
            <a:ext cx="978120" cy="48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xtShape 1"/>
          <p:cNvSpPr txBox="1"/>
          <p:nvPr/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Ищем волонтеров по направлениям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CustomShape 2"/>
          <p:cNvSpPr/>
          <p:nvPr/>
        </p:nvSpPr>
        <p:spPr>
          <a:xfrm>
            <a:off x="1028520" y="1608840"/>
            <a:ext cx="10685880" cy="365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Кураторство семей мобилизованных сотрудников (телефонные звонки, встречи,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помощь в бытовых вопросах)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2. Организаторы и участники экологического просвещения, акций, мероприятий по ЭКОКУЛЬТУРЕ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3. Наставничество и профориентация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4. Медиаволонтерство (посещения мероприятий, фото и видео сьемка, монтаж видеороликов)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5. Транспортные перевозки гуманитарной помощи, мужские сильные руки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6. Вязание сетей для военнослужащих СВО на городских площадках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Shape 1"/>
          <p:cNvSpPr txBox="1"/>
          <p:nvPr/>
        </p:nvSpPr>
        <p:spPr>
          <a:xfrm>
            <a:off x="416160" y="45936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1" lang="ru-RU" sz="3200" spc="-1" strike="noStrike">
                <a:solidFill>
                  <a:srgbClr val="b0c72e"/>
                </a:solidFill>
                <a:latin typeface="Calibri"/>
                <a:ea typeface="DejaVu Sans"/>
              </a:rPr>
              <a:t>Ищем волонтеров для вязания сетей </a:t>
            </a:r>
            <a:br/>
            <a:r>
              <a:rPr b="1" lang="ru-RU" sz="3200" spc="-1" strike="noStrike">
                <a:solidFill>
                  <a:srgbClr val="b0c72e"/>
                </a:solidFill>
                <a:latin typeface="Calibri"/>
                <a:ea typeface="DejaVu Sans"/>
              </a:rPr>
              <a:t>военнослужащим СВО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5" name="Рисунок 4" descr=""/>
          <p:cNvPicPr/>
          <p:nvPr/>
        </p:nvPicPr>
        <p:blipFill>
          <a:blip r:embed="rId1"/>
          <a:stretch/>
        </p:blipFill>
        <p:spPr>
          <a:xfrm>
            <a:off x="9025200" y="315000"/>
            <a:ext cx="1538640" cy="1538640"/>
          </a:xfrm>
          <a:prstGeom prst="rect">
            <a:avLst/>
          </a:prstGeom>
          <a:ln w="0">
            <a:noFill/>
          </a:ln>
        </p:spPr>
      </p:pic>
      <p:pic>
        <p:nvPicPr>
          <p:cNvPr id="316" name="Рисунок 5" descr=""/>
          <p:cNvPicPr/>
          <p:nvPr/>
        </p:nvPicPr>
        <p:blipFill>
          <a:blip r:embed="rId2"/>
          <a:stretch/>
        </p:blipFill>
        <p:spPr>
          <a:xfrm>
            <a:off x="516960" y="1709640"/>
            <a:ext cx="3283920" cy="4356000"/>
          </a:xfrm>
          <a:prstGeom prst="rect">
            <a:avLst/>
          </a:prstGeom>
          <a:ln w="0">
            <a:noFill/>
          </a:ln>
        </p:spPr>
      </p:pic>
      <p:pic>
        <p:nvPicPr>
          <p:cNvPr id="317" name="Рисунок 6" descr=""/>
          <p:cNvPicPr/>
          <p:nvPr/>
        </p:nvPicPr>
        <p:blipFill>
          <a:blip r:embed="rId3"/>
          <a:stretch/>
        </p:blipFill>
        <p:spPr>
          <a:xfrm>
            <a:off x="4037400" y="1825560"/>
            <a:ext cx="3234960" cy="4732560"/>
          </a:xfrm>
          <a:prstGeom prst="rect">
            <a:avLst/>
          </a:prstGeom>
          <a:ln w="0">
            <a:noFill/>
          </a:ln>
        </p:spPr>
      </p:pic>
      <p:pic>
        <p:nvPicPr>
          <p:cNvPr id="318" name="Рисунок 7" descr=""/>
          <p:cNvPicPr/>
          <p:nvPr/>
        </p:nvPicPr>
        <p:blipFill>
          <a:blip r:embed="rId4"/>
          <a:stretch/>
        </p:blipFill>
        <p:spPr>
          <a:xfrm>
            <a:off x="7509240" y="1998360"/>
            <a:ext cx="4403520" cy="3309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CustomShape 1"/>
          <p:cNvSpPr/>
          <p:nvPr/>
        </p:nvSpPr>
        <p:spPr>
          <a:xfrm>
            <a:off x="523080" y="236880"/>
            <a:ext cx="10511640" cy="71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0" name="CustomShape 2"/>
          <p:cNvSpPr/>
          <p:nvPr/>
        </p:nvSpPr>
        <p:spPr>
          <a:xfrm>
            <a:off x="785520" y="236880"/>
            <a:ext cx="10249200" cy="144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Волонтеры предприятия  в   СОЦИАЛЬНЫХ СЕТЯХ предприятия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321" name="Рисунок 4" descr=""/>
          <p:cNvPicPr/>
          <p:nvPr/>
        </p:nvPicPr>
        <p:blipFill>
          <a:blip r:embed="rId1"/>
          <a:stretch/>
        </p:blipFill>
        <p:spPr>
          <a:xfrm>
            <a:off x="7398360" y="1883160"/>
            <a:ext cx="3796200" cy="3796200"/>
          </a:xfrm>
          <a:prstGeom prst="rect">
            <a:avLst/>
          </a:prstGeom>
          <a:ln w="0">
            <a:noFill/>
          </a:ln>
        </p:spPr>
      </p:pic>
      <p:sp>
        <p:nvSpPr>
          <p:cNvPr id="322" name="CustomShape 3"/>
          <p:cNvSpPr/>
          <p:nvPr/>
        </p:nvSpPr>
        <p:spPr>
          <a:xfrm>
            <a:off x="785520" y="2885040"/>
            <a:ext cx="6612120" cy="187704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https://vk.com/sib_ghk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[Ссылка]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ФЯО ФГУП "ГХК"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https://vk.com/sib_ghk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https://ok.ru/group/53275766095996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[Ссылка]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ФЯО ФГУП "Горно-химический комбинат" | Группа на OK.ru |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Вступай, читай, общайся в Одноклассниках!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https://ok.ru/group/53275766095996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https://t.me/sib_ghk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[Ссылка]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ТОТ САМЫЙ ГХК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https://t.me/sib_ghk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 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extShape 1"/>
          <p:cNvSpPr txBox="1"/>
          <p:nvPr/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Наши достижения 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TextShape 2"/>
          <p:cNvSpPr txBox="1"/>
          <p:nvPr/>
        </p:nvSpPr>
        <p:spPr>
          <a:xfrm>
            <a:off x="725400" y="1623960"/>
            <a:ext cx="10530360" cy="123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2060"/>
                </a:solidFill>
                <a:latin typeface="Arial"/>
                <a:ea typeface="DejaVu Sans"/>
              </a:rPr>
              <a:t>Проект волонтёров ГХК «Zабота для Победы» стал лучшим в категории</a:t>
            </a:r>
            <a:endParaRPr b="0" lang="ru-RU" sz="20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2060"/>
                </a:solidFill>
                <a:latin typeface="Arial"/>
                <a:ea typeface="DejaVu Sans"/>
              </a:rPr>
              <a:t> </a:t>
            </a:r>
            <a:r>
              <a:rPr b="0" lang="ru-RU" sz="2000" spc="-1" strike="noStrike">
                <a:solidFill>
                  <a:srgbClr val="002060"/>
                </a:solidFill>
                <a:latin typeface="Arial"/>
                <a:ea typeface="DejaVu Sans"/>
              </a:rPr>
              <a:t>«Ответственный бизнес», занял 1 место в Красноярском крае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20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2060"/>
                </a:solidFill>
                <a:latin typeface="Arial"/>
                <a:ea typeface="DejaVu Sans"/>
              </a:rPr>
              <a:t>Проект участвовал в Международной премии «Мы вместе» вышел в полуфинал. Финал премии пройдет с 4 по 8 декабря в Москве. </a:t>
            </a:r>
            <a:endParaRPr b="0" lang="ru-RU" sz="2000" spc="-1" strike="noStrike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2060"/>
                </a:solidFill>
                <a:latin typeface="Arial"/>
                <a:ea typeface="DejaVu Sans"/>
              </a:rPr>
              <a:t>В этом году в крае подано 247 заявок, 48 из которых победили (в 2022 году было 112 и 28 соответственно)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2000" spc="-1" strike="noStrike">
              <a:latin typeface="Arial"/>
            </a:endParaRPr>
          </a:p>
        </p:txBody>
      </p:sp>
      <p:pic>
        <p:nvPicPr>
          <p:cNvPr id="325" name="Picture 2" descr="certificate"/>
          <p:cNvPicPr/>
          <p:nvPr/>
        </p:nvPicPr>
        <p:blipFill>
          <a:blip r:embed="rId1"/>
          <a:stretch/>
        </p:blipFill>
        <p:spPr>
          <a:xfrm>
            <a:off x="725400" y="3126960"/>
            <a:ext cx="4979520" cy="3518640"/>
          </a:xfrm>
          <a:prstGeom prst="rect">
            <a:avLst/>
          </a:prstGeom>
          <a:ln w="0">
            <a:noFill/>
          </a:ln>
        </p:spPr>
      </p:pic>
      <p:pic>
        <p:nvPicPr>
          <p:cNvPr id="326" name="Рисунок 4" descr=""/>
          <p:cNvPicPr/>
          <p:nvPr/>
        </p:nvPicPr>
        <p:blipFill>
          <a:blip r:embed="rId2"/>
          <a:stretch/>
        </p:blipFill>
        <p:spPr>
          <a:xfrm>
            <a:off x="5859720" y="3242520"/>
            <a:ext cx="5925960" cy="2930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609480" y="375480"/>
            <a:ext cx="9847800" cy="13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«СВЕТЛЫЕ ЛЮДИ» </a:t>
            </a:r>
            <a:endParaRPr b="0" lang="ru-RU" sz="4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2060"/>
                </a:solidFill>
                <a:latin typeface="Calibri"/>
                <a:ea typeface="DejaVu Sans"/>
              </a:rPr>
              <a:t>СОТРУДНИКИ ГХК ПРИНЯЛИ УЧАСТИЕ В ТОРЖЕСТВЕННОЙ ЦЕРЕМОНИИ НАГРАЖДЕНИЯ В ЖЕЛЕЗНОГОРСКЕ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28" name="Рисунок 6" descr=""/>
          <p:cNvPicPr/>
          <p:nvPr/>
        </p:nvPicPr>
        <p:blipFill>
          <a:blip r:embed="rId1"/>
          <a:stretch/>
        </p:blipFill>
        <p:spPr>
          <a:xfrm>
            <a:off x="609480" y="1760400"/>
            <a:ext cx="5688720" cy="3446280"/>
          </a:xfrm>
          <a:prstGeom prst="rect">
            <a:avLst/>
          </a:prstGeom>
          <a:ln w="0">
            <a:noFill/>
          </a:ln>
        </p:spPr>
      </p:pic>
      <p:pic>
        <p:nvPicPr>
          <p:cNvPr id="329" name="Рисунок 7" descr=""/>
          <p:cNvPicPr/>
          <p:nvPr/>
        </p:nvPicPr>
        <p:blipFill>
          <a:blip r:embed="rId2"/>
          <a:stretch/>
        </p:blipFill>
        <p:spPr>
          <a:xfrm>
            <a:off x="6440040" y="2614320"/>
            <a:ext cx="5367240" cy="3253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Shape 1"/>
          <p:cNvSpPr txBox="1"/>
          <p:nvPr/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Участие в конкурсе «Новые созидатели»</a:t>
            </a:r>
            <a:br/>
            <a:r>
              <a:rPr b="1" lang="ru-RU" sz="2000" spc="-1" strike="noStrike">
                <a:solidFill>
                  <a:srgbClr val="002060"/>
                </a:solidFill>
                <a:latin typeface="Calibri"/>
                <a:ea typeface="DejaVu Sans"/>
              </a:rPr>
              <a:t>4 волонтера выдвинуты от предприятия (2 работника и 2 пенсионера)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1" name="Рисунок 3" descr=""/>
          <p:cNvPicPr/>
          <p:nvPr/>
        </p:nvPicPr>
        <p:blipFill>
          <a:blip r:embed="rId1"/>
          <a:stretch/>
        </p:blipFill>
        <p:spPr>
          <a:xfrm>
            <a:off x="609480" y="1956600"/>
            <a:ext cx="5435640" cy="3966120"/>
          </a:xfrm>
          <a:prstGeom prst="rect">
            <a:avLst/>
          </a:prstGeom>
          <a:ln w="0">
            <a:noFill/>
          </a:ln>
        </p:spPr>
      </p:pic>
      <p:pic>
        <p:nvPicPr>
          <p:cNvPr id="332" name="Рисунок 4" descr=""/>
          <p:cNvPicPr/>
          <p:nvPr/>
        </p:nvPicPr>
        <p:blipFill>
          <a:blip r:embed="rId2"/>
          <a:stretch/>
        </p:blipFill>
        <p:spPr>
          <a:xfrm>
            <a:off x="6519960" y="1471320"/>
            <a:ext cx="4637520" cy="4937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1" lang="ru-RU" sz="3200" spc="-1" strike="noStrike">
                <a:solidFill>
                  <a:srgbClr val="b0c72e"/>
                </a:solidFill>
                <a:latin typeface="Calibri"/>
                <a:ea typeface="DejaVu Sans"/>
              </a:rPr>
              <a:t>1. Сохранение окружающей среды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TextShape 2"/>
          <p:cNvSpPr txBox="1"/>
          <p:nvPr/>
        </p:nvSpPr>
        <p:spPr>
          <a:xfrm>
            <a:off x="326160" y="1471320"/>
            <a:ext cx="11560680" cy="89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В рамках данного направления стоит задача не только в проведении экологических акций, но и развитию культуры ответственного потребления и экологического просвещения сотрудников компании и жителей города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19" name="CustomShape 3"/>
          <p:cNvSpPr/>
          <p:nvPr/>
        </p:nvSpPr>
        <p:spPr>
          <a:xfrm>
            <a:off x="476280" y="2536920"/>
            <a:ext cx="7907760" cy="264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b0c72e"/>
                </a:solidFill>
                <a:latin typeface="Calibri"/>
                <a:ea typeface="DejaVu Sans"/>
              </a:rPr>
              <a:t>Форматы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b0c72e"/>
              </a:buClr>
              <a:buFont typeface="Arial"/>
              <a:buChar char="•"/>
            </a:pPr>
            <a:r>
              <a:rPr b="1" lang="ru-RU" sz="2400" spc="-1" strike="noStrike">
                <a:solidFill>
                  <a:srgbClr val="b0c72e"/>
                </a:solidFill>
                <a:latin typeface="Calibri"/>
                <a:ea typeface="DejaVu Sans"/>
              </a:rPr>
              <a:t>Сбор и утилизация отходов </a:t>
            </a:r>
            <a:endParaRPr b="0" lang="ru-RU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b0c72e"/>
              </a:buClr>
              <a:buFont typeface="Arial"/>
              <a:buChar char="•"/>
            </a:pPr>
            <a:r>
              <a:rPr b="1" lang="ru-RU" sz="2400" spc="-1" strike="noStrike">
                <a:solidFill>
                  <a:srgbClr val="b0c72e"/>
                </a:solidFill>
                <a:latin typeface="Calibri"/>
                <a:ea typeface="DejaVu Sans"/>
              </a:rPr>
              <a:t>Зеленый офис  </a:t>
            </a:r>
            <a:endParaRPr b="0" lang="ru-RU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b0c72e"/>
              </a:buClr>
              <a:buFont typeface="Arial"/>
              <a:buChar char="•"/>
            </a:pPr>
            <a:r>
              <a:rPr b="1" lang="ru-RU" sz="2400" spc="-1" strike="noStrike">
                <a:solidFill>
                  <a:srgbClr val="b0c72e"/>
                </a:solidFill>
                <a:latin typeface="Calibri"/>
                <a:ea typeface="DejaVu Sans"/>
              </a:rPr>
              <a:t>Экологическое просвещение</a:t>
            </a:r>
            <a:endParaRPr b="0" lang="ru-RU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b0c72e"/>
              </a:buClr>
              <a:buFont typeface="Arial"/>
              <a:buChar char="•"/>
            </a:pPr>
            <a:r>
              <a:rPr b="1" lang="ru-RU" sz="2400" spc="-1" strike="noStrike">
                <a:solidFill>
                  <a:srgbClr val="b0c72e"/>
                </a:solidFill>
                <a:latin typeface="Calibri"/>
                <a:ea typeface="DejaVu Sans"/>
              </a:rPr>
              <a:t>Волонтерские проекты в области энергоэффективности  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Shape 1"/>
          <p:cNvSpPr txBox="1"/>
          <p:nvPr/>
        </p:nvSpPr>
        <p:spPr>
          <a:xfrm>
            <a:off x="55800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Награждение волонтёров предприятия </a:t>
            </a:r>
            <a:br/>
            <a:r>
              <a:rPr b="1" lang="ru-RU" sz="2400" spc="-1" strike="noStrike">
                <a:solidFill>
                  <a:srgbClr val="b0c72e"/>
                </a:solidFill>
                <a:latin typeface="Calibri"/>
                <a:ea typeface="DejaVu Sans"/>
              </a:rPr>
              <a:t>руководство комбината наградило более 30 волонтеров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4" name="Рисунок 3" descr=""/>
          <p:cNvPicPr/>
          <p:nvPr/>
        </p:nvPicPr>
        <p:blipFill>
          <a:blip r:embed="rId1"/>
          <a:stretch/>
        </p:blipFill>
        <p:spPr>
          <a:xfrm>
            <a:off x="8801280" y="1471320"/>
            <a:ext cx="2994480" cy="3992760"/>
          </a:xfrm>
          <a:prstGeom prst="rect">
            <a:avLst/>
          </a:prstGeom>
          <a:ln w="0">
            <a:noFill/>
          </a:ln>
        </p:spPr>
      </p:pic>
      <p:pic>
        <p:nvPicPr>
          <p:cNvPr id="335" name="Рисунок 4" descr=""/>
          <p:cNvPicPr/>
          <p:nvPr/>
        </p:nvPicPr>
        <p:blipFill>
          <a:blip r:embed="rId2"/>
          <a:stretch/>
        </p:blipFill>
        <p:spPr>
          <a:xfrm>
            <a:off x="558000" y="1471320"/>
            <a:ext cx="2352240" cy="4182120"/>
          </a:xfrm>
          <a:prstGeom prst="rect">
            <a:avLst/>
          </a:prstGeom>
          <a:ln w="0">
            <a:noFill/>
          </a:ln>
        </p:spPr>
      </p:pic>
      <p:sp>
        <p:nvSpPr>
          <p:cNvPr id="336" name="CustomShape 2"/>
          <p:cNvSpPr/>
          <p:nvPr/>
        </p:nvSpPr>
        <p:spPr>
          <a:xfrm>
            <a:off x="6731640" y="5562360"/>
            <a:ext cx="609552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Calibri"/>
                <a:ea typeface="DejaVu Sans"/>
              </a:rPr>
              <a:t>Награждение ПОБЕДИТЕЛЕЙ КОНКУРСА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Calibri"/>
                <a:ea typeface="DejaVu Sans"/>
              </a:rPr>
              <a:t>«ТОБОЙ ГОРДИТСЯ ГХК» в номинации «Волонтер»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37" name="Рисунок 6" descr=""/>
          <p:cNvPicPr/>
          <p:nvPr/>
        </p:nvPicPr>
        <p:blipFill>
          <a:blip r:embed="rId3"/>
          <a:stretch/>
        </p:blipFill>
        <p:spPr>
          <a:xfrm>
            <a:off x="2892960" y="1471320"/>
            <a:ext cx="2962800" cy="3950280"/>
          </a:xfrm>
          <a:prstGeom prst="rect">
            <a:avLst/>
          </a:prstGeom>
          <a:ln w="0">
            <a:noFill/>
          </a:ln>
        </p:spPr>
      </p:pic>
      <p:sp>
        <p:nvSpPr>
          <p:cNvPr id="338" name="CustomShape 3"/>
          <p:cNvSpPr/>
          <p:nvPr/>
        </p:nvSpPr>
        <p:spPr>
          <a:xfrm>
            <a:off x="205200" y="5700960"/>
            <a:ext cx="617184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2060"/>
                </a:solidFill>
                <a:latin typeface="Calibri"/>
                <a:ea typeface="DejaVu Sans"/>
              </a:rPr>
              <a:t>Награждение ко Дню работника атомной промышленности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39" name="Рисунок 7" descr=""/>
          <p:cNvPicPr/>
          <p:nvPr/>
        </p:nvPicPr>
        <p:blipFill>
          <a:blip r:embed="rId4"/>
          <a:stretch/>
        </p:blipFill>
        <p:spPr>
          <a:xfrm>
            <a:off x="6044040" y="1512720"/>
            <a:ext cx="2731680" cy="4099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extShape 1"/>
          <p:cNvSpPr txBox="1"/>
          <p:nvPr/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Поздравляем всех волонтеров                                   с наступающим праздником!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1" name="Рисунок 3" descr=""/>
          <p:cNvPicPr/>
          <p:nvPr/>
        </p:nvPicPr>
        <p:blipFill>
          <a:blip r:embed="rId1"/>
          <a:stretch/>
        </p:blipFill>
        <p:spPr>
          <a:xfrm>
            <a:off x="7584120" y="1948680"/>
            <a:ext cx="3997440" cy="399744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2" descr="https://www.kti.ru/img/news/4581/big_6f2bc8141b91b0f89dfaae53c68bab946fa0507cb481f5dd6109b1dd838de6f.png"/>
          <p:cNvPicPr/>
          <p:nvPr/>
        </p:nvPicPr>
        <p:blipFill>
          <a:blip r:embed="rId2"/>
          <a:stretch/>
        </p:blipFill>
        <p:spPr>
          <a:xfrm>
            <a:off x="260280" y="1948680"/>
            <a:ext cx="7044120" cy="3899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185;p6" descr="C:\Users\Соня\Desktop\Мывместе 2\Шаблон\Элементы\Ресурс 29.png"/>
          <p:cNvPicPr/>
          <p:nvPr/>
        </p:nvPicPr>
        <p:blipFill>
          <a:blip r:embed="rId1"/>
          <a:stretch/>
        </p:blipFill>
        <p:spPr>
          <a:xfrm>
            <a:off x="0" y="450360"/>
            <a:ext cx="12326760" cy="6936480"/>
          </a:xfrm>
          <a:prstGeom prst="rect">
            <a:avLst/>
          </a:prstGeom>
          <a:ln w="0">
            <a:noFill/>
          </a:ln>
        </p:spPr>
      </p:pic>
      <p:pic>
        <p:nvPicPr>
          <p:cNvPr id="344" name="Google Shape;186;p6" descr="C:\Users\Соня\Desktop\Мывместе 2\Шаблон\Элементы\Ресурс 30.png"/>
          <p:cNvPicPr/>
          <p:nvPr/>
        </p:nvPicPr>
        <p:blipFill>
          <a:blip r:embed="rId2"/>
          <a:stretch/>
        </p:blipFill>
        <p:spPr>
          <a:xfrm>
            <a:off x="3697200" y="2441520"/>
            <a:ext cx="656280" cy="656280"/>
          </a:xfrm>
          <a:prstGeom prst="rect">
            <a:avLst/>
          </a:prstGeom>
          <a:ln w="0">
            <a:noFill/>
          </a:ln>
        </p:spPr>
      </p:pic>
      <p:pic>
        <p:nvPicPr>
          <p:cNvPr id="345" name="Google Shape;187;p6" descr="C:\Users\Соня\Desktop\Мывместе 2\Шаблон\Элементы\Ресурс 31.png"/>
          <p:cNvPicPr/>
          <p:nvPr/>
        </p:nvPicPr>
        <p:blipFill>
          <a:blip r:embed="rId3"/>
          <a:stretch/>
        </p:blipFill>
        <p:spPr>
          <a:xfrm>
            <a:off x="3734280" y="3590280"/>
            <a:ext cx="656280" cy="656280"/>
          </a:xfrm>
          <a:prstGeom prst="rect">
            <a:avLst/>
          </a:prstGeom>
          <a:ln w="0">
            <a:noFill/>
          </a:ln>
        </p:spPr>
      </p:pic>
      <p:sp>
        <p:nvSpPr>
          <p:cNvPr id="346" name="CustomShape 1"/>
          <p:cNvSpPr/>
          <p:nvPr/>
        </p:nvSpPr>
        <p:spPr>
          <a:xfrm>
            <a:off x="1252080" y="644760"/>
            <a:ext cx="9605160" cy="138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4000" spc="-1" strike="noStrike">
                <a:solidFill>
                  <a:srgbClr val="000000"/>
                </a:solidFill>
                <a:latin typeface="Montserrat ExtraBold"/>
                <a:ea typeface="Montserrat ExtraBold"/>
              </a:rPr>
              <a:t>СПАСИБО ЗА ВНИМАНИЕ!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ru-RU" sz="4000" spc="-1" strike="noStrike">
              <a:latin typeface="Arial"/>
            </a:endParaRPr>
          </a:p>
        </p:txBody>
      </p:sp>
      <p:sp>
        <p:nvSpPr>
          <p:cNvPr id="347" name="CustomShape 2"/>
          <p:cNvSpPr/>
          <p:nvPr/>
        </p:nvSpPr>
        <p:spPr>
          <a:xfrm>
            <a:off x="4929120" y="2372040"/>
            <a:ext cx="3101400" cy="72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1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800" spc="-1" strike="noStrike">
                <a:solidFill>
                  <a:srgbClr val="ff954d"/>
                </a:solidFill>
                <a:latin typeface="Montserrat"/>
                <a:ea typeface="Montserrat"/>
              </a:rPr>
              <a:t>КОНТАКТЫ</a:t>
            </a:r>
            <a:endParaRPr b="0" lang="ru-RU" sz="3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5"/>
              </a:spcBef>
              <a:tabLst>
                <a:tab algn="l" pos="0"/>
              </a:tabLst>
            </a:pPr>
            <a:r>
              <a:rPr b="1" lang="ru-RU" sz="8600" spc="-1" strike="noStrike">
                <a:solidFill>
                  <a:srgbClr val="000000"/>
                </a:solidFill>
                <a:latin typeface="Calibri"/>
                <a:ea typeface="DejaVu Sans"/>
              </a:rPr>
              <a:t>Тел. 8-913-563-8976</a:t>
            </a:r>
            <a:endParaRPr b="0" lang="ru-RU" sz="8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5"/>
              </a:spcBef>
              <a:tabLst>
                <a:tab algn="l" pos="0"/>
              </a:tabLst>
            </a:pPr>
            <a:r>
              <a:rPr b="1" lang="en-US" sz="8800" spc="-1" strike="noStrike">
                <a:solidFill>
                  <a:srgbClr val="000000"/>
                </a:solidFill>
                <a:latin typeface="Calibri"/>
                <a:ea typeface="DejaVu Sans"/>
              </a:rPr>
              <a:t>Email </a:t>
            </a:r>
            <a:r>
              <a:rPr b="1" lang="ru-RU" sz="8800" spc="-1" strike="noStrike">
                <a:solidFill>
                  <a:srgbClr val="000000"/>
                </a:solidFill>
                <a:latin typeface="Calibri"/>
                <a:ea typeface="DejaVu Sans"/>
              </a:rPr>
              <a:t>: so_ghk@mail.ru</a:t>
            </a:r>
            <a:endParaRPr b="0" lang="ru-RU" sz="8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5"/>
              </a:spcBef>
              <a:tabLst>
                <a:tab algn="l" pos="0"/>
              </a:tabLst>
            </a:pPr>
            <a:br/>
            <a:endParaRPr b="0" lang="ru-RU" sz="8800" spc="-1" strike="noStrike">
              <a:latin typeface="Arial"/>
            </a:endParaRPr>
          </a:p>
        </p:txBody>
      </p:sp>
      <p:sp>
        <p:nvSpPr>
          <p:cNvPr id="348" name="CustomShape 3"/>
          <p:cNvSpPr/>
          <p:nvPr/>
        </p:nvSpPr>
        <p:spPr>
          <a:xfrm>
            <a:off x="4717440" y="2120400"/>
            <a:ext cx="3313080" cy="97740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954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49" name="CustomShape 4"/>
          <p:cNvSpPr/>
          <p:nvPr/>
        </p:nvSpPr>
        <p:spPr>
          <a:xfrm>
            <a:off x="4717440" y="3645720"/>
            <a:ext cx="3313080" cy="656280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954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CustomShape 5"/>
          <p:cNvSpPr/>
          <p:nvPr/>
        </p:nvSpPr>
        <p:spPr>
          <a:xfrm>
            <a:off x="4936320" y="3769560"/>
            <a:ext cx="3420360" cy="40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https://sibghk.ru/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Чистые игры</a:t>
            </a:r>
            <a:br/>
            <a:r>
              <a:rPr b="1" lang="ru-RU" sz="2000" spc="-1" strike="noStrike">
                <a:solidFill>
                  <a:srgbClr val="44546a"/>
                </a:solidFill>
                <a:latin typeface="Calibri"/>
                <a:ea typeface="DejaVu Sans"/>
              </a:rPr>
              <a:t>собраны для переработки: стекло, резина, картон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1" name="Рисунок 5" descr=""/>
          <p:cNvPicPr/>
          <p:nvPr/>
        </p:nvPicPr>
        <p:blipFill>
          <a:blip r:embed="rId1"/>
          <a:stretch/>
        </p:blipFill>
        <p:spPr>
          <a:xfrm>
            <a:off x="467640" y="1918800"/>
            <a:ext cx="5762160" cy="432144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8" descr="https://sun9-12.userapi.com/impg/rRLlpPwtoAhS4Fgc6Ulub7Afy8oy6sH1fXCz0A/yfHpf8YwF2k.jpg?size=1280x1081&amp;quality=95&amp;sign=998be4e16bc33060608cc14a4598fc6e&amp;type=album"/>
          <p:cNvPicPr/>
          <p:nvPr/>
        </p:nvPicPr>
        <p:blipFill>
          <a:blip r:embed="rId2"/>
          <a:stretch/>
        </p:blipFill>
        <p:spPr>
          <a:xfrm>
            <a:off x="6308280" y="711000"/>
            <a:ext cx="2329920" cy="1967760"/>
          </a:xfrm>
          <a:prstGeom prst="rect">
            <a:avLst/>
          </a:prstGeom>
          <a:ln w="0">
            <a:noFill/>
          </a:ln>
        </p:spPr>
      </p:pic>
      <p:pic>
        <p:nvPicPr>
          <p:cNvPr id="223" name="Рисунок 10" descr=""/>
          <p:cNvPicPr/>
          <p:nvPr/>
        </p:nvPicPr>
        <p:blipFill>
          <a:blip r:embed="rId3"/>
          <a:stretch/>
        </p:blipFill>
        <p:spPr>
          <a:xfrm>
            <a:off x="5494320" y="3996720"/>
            <a:ext cx="1900800" cy="2691360"/>
          </a:xfrm>
          <a:prstGeom prst="rect">
            <a:avLst/>
          </a:prstGeom>
          <a:ln w="0">
            <a:noFill/>
          </a:ln>
        </p:spPr>
      </p:pic>
      <p:pic>
        <p:nvPicPr>
          <p:cNvPr id="224" name="Рисунок 9" descr=""/>
          <p:cNvPicPr/>
          <p:nvPr/>
        </p:nvPicPr>
        <p:blipFill>
          <a:blip r:embed="rId4"/>
          <a:stretch/>
        </p:blipFill>
        <p:spPr>
          <a:xfrm>
            <a:off x="7473600" y="2885040"/>
            <a:ext cx="4473720" cy="3355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Экочеленж «Зеленый офис»</a:t>
            </a:r>
            <a:br/>
            <a:r>
              <a:rPr b="1" lang="ru-RU" sz="2000" spc="-1" strike="noStrike">
                <a:solidFill>
                  <a:srgbClr val="44546a"/>
                </a:solidFill>
                <a:latin typeface="Calibri"/>
                <a:ea typeface="DejaVu Sans"/>
              </a:rPr>
              <a:t>собраны для переработки: офисная бумага, крышки от бутылок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CustomShape 2"/>
          <p:cNvSpPr/>
          <p:nvPr/>
        </p:nvSpPr>
        <p:spPr>
          <a:xfrm>
            <a:off x="5267520" y="4716720"/>
            <a:ext cx="401040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44546a"/>
                </a:solidFill>
                <a:latin typeface="Calibri"/>
                <a:ea typeface="DejaVu Sans"/>
              </a:rPr>
              <a:t> 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27" name="Рисунок 4" descr=""/>
          <p:cNvPicPr/>
          <p:nvPr/>
        </p:nvPicPr>
        <p:blipFill>
          <a:blip r:embed="rId1"/>
          <a:stretch/>
        </p:blipFill>
        <p:spPr>
          <a:xfrm>
            <a:off x="5209920" y="1471320"/>
            <a:ext cx="2517120" cy="4905720"/>
          </a:xfrm>
          <a:prstGeom prst="rect">
            <a:avLst/>
          </a:prstGeom>
          <a:ln w="0">
            <a:noFill/>
          </a:ln>
        </p:spPr>
      </p:pic>
      <p:pic>
        <p:nvPicPr>
          <p:cNvPr id="228" name="Рисунок 5" descr=""/>
          <p:cNvPicPr/>
          <p:nvPr/>
        </p:nvPicPr>
        <p:blipFill>
          <a:blip r:embed="rId2"/>
          <a:stretch/>
        </p:blipFill>
        <p:spPr>
          <a:xfrm>
            <a:off x="609480" y="1471320"/>
            <a:ext cx="4206960" cy="3155040"/>
          </a:xfrm>
          <a:prstGeom prst="rect">
            <a:avLst/>
          </a:prstGeom>
          <a:ln w="0">
            <a:noFill/>
          </a:ln>
        </p:spPr>
      </p:pic>
      <p:pic>
        <p:nvPicPr>
          <p:cNvPr id="229" name="Рисунок 7" descr=""/>
          <p:cNvPicPr/>
          <p:nvPr/>
        </p:nvPicPr>
        <p:blipFill>
          <a:blip r:embed="rId3"/>
          <a:stretch/>
        </p:blipFill>
        <p:spPr>
          <a:xfrm>
            <a:off x="8252280" y="1560240"/>
            <a:ext cx="3475440" cy="4634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Рисунок 4" descr=""/>
          <p:cNvPicPr/>
          <p:nvPr/>
        </p:nvPicPr>
        <p:blipFill>
          <a:blip r:embed="rId1"/>
          <a:stretch/>
        </p:blipFill>
        <p:spPr>
          <a:xfrm>
            <a:off x="735480" y="2395440"/>
            <a:ext cx="3072600" cy="4097160"/>
          </a:xfrm>
          <a:prstGeom prst="rect">
            <a:avLst/>
          </a:prstGeom>
          <a:ln w="0">
            <a:noFill/>
          </a:ln>
        </p:spPr>
      </p:pic>
      <p:sp>
        <p:nvSpPr>
          <p:cNvPr id="231" name="CustomShape 1"/>
          <p:cNvSpPr/>
          <p:nvPr/>
        </p:nvSpPr>
        <p:spPr>
          <a:xfrm>
            <a:off x="626400" y="234360"/>
            <a:ext cx="5220360" cy="204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Экологическая акция «Бумбатл»</a:t>
            </a:r>
            <a:endParaRPr b="0" lang="ru-RU" sz="4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44546a"/>
              </a:buClr>
              <a:buFont typeface="Arial"/>
              <a:buChar char="•"/>
            </a:pPr>
            <a:r>
              <a:rPr b="1" lang="ru-RU" sz="2000" spc="-1" strike="noStrike">
                <a:solidFill>
                  <a:srgbClr val="44546a"/>
                </a:solidFill>
                <a:latin typeface="Calibri"/>
                <a:ea typeface="DejaVu Sans"/>
              </a:rPr>
              <a:t>Передано на вторичную переработку более 2600 кг макулатуры  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232" name="Group 2"/>
          <p:cNvGrpSpPr/>
          <p:nvPr/>
        </p:nvGrpSpPr>
        <p:grpSpPr>
          <a:xfrm>
            <a:off x="4277160" y="2395440"/>
            <a:ext cx="2832840" cy="3850560"/>
            <a:chOff x="4277160" y="2395440"/>
            <a:chExt cx="2832840" cy="3850560"/>
          </a:xfrm>
        </p:grpSpPr>
        <p:pic>
          <p:nvPicPr>
            <p:cNvPr id="233" name="Picture 37" descr=""/>
            <p:cNvPicPr/>
            <p:nvPr/>
          </p:nvPicPr>
          <p:blipFill>
            <a:blip r:embed="rId2"/>
            <a:stretch/>
          </p:blipFill>
          <p:spPr>
            <a:xfrm>
              <a:off x="4277160" y="2395440"/>
              <a:ext cx="2832840" cy="3850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4" name="CustomShape 3"/>
            <p:cNvSpPr/>
            <p:nvPr/>
          </p:nvSpPr>
          <p:spPr>
            <a:xfrm>
              <a:off x="5203800" y="2395440"/>
              <a:ext cx="1824840" cy="19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>
              <a:noAutofit/>
            </a:bodyPr>
            <a:p>
              <a:pPr>
                <a:lnSpc>
                  <a:spcPct val="107000"/>
                </a:lnSpc>
                <a:spcAft>
                  <a:spcPts val="799"/>
                </a:spcAft>
              </a:pPr>
              <a:r>
                <a:rPr b="1" lang="ru-RU" sz="2300" spc="-1" strike="noStrike">
                  <a:solidFill>
                    <a:srgbClr val="141414"/>
                  </a:solidFill>
                  <a:latin typeface="Calibri"/>
                  <a:ea typeface="Calibri"/>
                </a:rPr>
                <a:t>ФГУП</a:t>
              </a:r>
              <a:r>
                <a:rPr b="1" lang="ru-RU" sz="2300" spc="199" strike="noStrike">
                  <a:solidFill>
                    <a:srgbClr val="141414"/>
                  </a:solidFill>
                  <a:latin typeface="Calibri"/>
                  <a:ea typeface="Calibri"/>
                </a:rPr>
                <a:t> </a:t>
              </a:r>
              <a:r>
                <a:rPr b="1" lang="ru-RU" sz="2300" spc="-1" strike="noStrike">
                  <a:solidFill>
                    <a:srgbClr val="141414"/>
                  </a:solidFill>
                  <a:latin typeface="Calibri"/>
                  <a:ea typeface="Calibri"/>
                </a:rPr>
                <a:t>"ГХК"</a:t>
              </a:r>
              <a:endParaRPr b="0" lang="ru-RU" sz="2300" spc="-1" strike="noStrike">
                <a:latin typeface="Arial"/>
              </a:endParaRPr>
            </a:p>
          </p:txBody>
        </p:sp>
      </p:grpSp>
      <p:pic>
        <p:nvPicPr>
          <p:cNvPr id="235" name="Рисунок 10" descr=""/>
          <p:cNvPicPr/>
          <p:nvPr/>
        </p:nvPicPr>
        <p:blipFill>
          <a:blip r:embed="rId3"/>
          <a:stretch/>
        </p:blipFill>
        <p:spPr>
          <a:xfrm>
            <a:off x="7579440" y="1874160"/>
            <a:ext cx="3400920" cy="4527720"/>
          </a:xfrm>
          <a:prstGeom prst="rect">
            <a:avLst/>
          </a:prstGeom>
          <a:ln w="0"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5977800" y="634320"/>
            <a:ext cx="5728680" cy="124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3600" spc="-1" strike="noStrike">
                <a:solidFill>
                  <a:srgbClr val="b0c72e"/>
                </a:solidFill>
                <a:latin typeface="Calibri"/>
                <a:ea typeface="DejaVu Sans"/>
              </a:rPr>
              <a:t>       </a:t>
            </a:r>
            <a:r>
              <a:rPr b="1" lang="ru-RU" sz="3600" spc="-1" strike="noStrike">
                <a:solidFill>
                  <a:srgbClr val="b0c72e"/>
                </a:solidFill>
                <a:latin typeface="Calibri"/>
                <a:ea typeface="DejaVu Sans"/>
              </a:rPr>
              <a:t>Акция «Книговорот»</a:t>
            </a:r>
            <a:endParaRPr b="0" lang="ru-RU" sz="36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44546a"/>
              </a:buClr>
              <a:buFont typeface="Arial"/>
              <a:buChar char="•"/>
            </a:pPr>
            <a:r>
              <a:rPr b="1" lang="ru-RU" sz="2000" spc="-1" strike="noStrike">
                <a:solidFill>
                  <a:srgbClr val="44546a"/>
                </a:solidFill>
                <a:latin typeface="Calibri"/>
                <a:ea typeface="DejaVu Sans"/>
              </a:rPr>
              <a:t>Запасы литературных книг пополнили более 260 книг  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583560" y="13356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Парковка</a:t>
            </a:r>
            <a:r>
              <a:rPr b="0" lang="ru-RU" sz="4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br/>
            <a:r>
              <a:rPr b="1" lang="ru-RU" sz="2000" spc="-1" strike="noStrike">
                <a:solidFill>
                  <a:srgbClr val="002060"/>
                </a:solidFill>
                <a:latin typeface="Candara"/>
                <a:ea typeface="DejaVu Sans"/>
              </a:rPr>
              <a:t>делаем город чище вместе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8" name="Рисунок 4" descr=""/>
          <p:cNvPicPr/>
          <p:nvPr/>
        </p:nvPicPr>
        <p:blipFill>
          <a:blip r:embed="rId1"/>
          <a:stretch/>
        </p:blipFill>
        <p:spPr>
          <a:xfrm>
            <a:off x="5875200" y="1383840"/>
            <a:ext cx="5680440" cy="4260240"/>
          </a:xfrm>
          <a:prstGeom prst="rect">
            <a:avLst/>
          </a:prstGeom>
          <a:ln w="0">
            <a:noFill/>
          </a:ln>
        </p:spPr>
      </p:pic>
      <p:pic>
        <p:nvPicPr>
          <p:cNvPr id="239" name="Рисунок 9" descr=""/>
          <p:cNvPicPr/>
          <p:nvPr/>
        </p:nvPicPr>
        <p:blipFill>
          <a:blip r:embed="rId2"/>
          <a:stretch/>
        </p:blipFill>
        <p:spPr>
          <a:xfrm>
            <a:off x="583560" y="1244520"/>
            <a:ext cx="5122440" cy="5122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НА ГХК ОТКРЫЛАСЬ ЭКОЛОГИЧЕСКАЯ ФОТОВЫСТАВКА «ОСЕНЬ НА ДАЧЕ»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1" name="Рисунок 3" descr=""/>
          <p:cNvPicPr/>
          <p:nvPr/>
        </p:nvPicPr>
        <p:blipFill>
          <a:blip r:embed="rId1"/>
          <a:stretch/>
        </p:blipFill>
        <p:spPr>
          <a:xfrm>
            <a:off x="609480" y="1751400"/>
            <a:ext cx="5245560" cy="3934080"/>
          </a:xfrm>
          <a:prstGeom prst="rect">
            <a:avLst/>
          </a:prstGeom>
          <a:ln w="0">
            <a:noFill/>
          </a:ln>
        </p:spPr>
      </p:pic>
      <p:pic>
        <p:nvPicPr>
          <p:cNvPr id="242" name="Рисунок 4" descr=""/>
          <p:cNvPicPr/>
          <p:nvPr/>
        </p:nvPicPr>
        <p:blipFill>
          <a:blip r:embed="rId2"/>
          <a:stretch/>
        </p:blipFill>
        <p:spPr>
          <a:xfrm>
            <a:off x="6117480" y="1751400"/>
            <a:ext cx="5099760" cy="3824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Shape 1"/>
          <p:cNvSpPr txBox="1"/>
          <p:nvPr/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</a:pPr>
            <a:r>
              <a:rPr b="1" lang="ru-RU" sz="4400" spc="-1" strike="noStrike">
                <a:solidFill>
                  <a:srgbClr val="b0c72e"/>
                </a:solidFill>
                <a:latin typeface="Calibri"/>
                <a:ea typeface="DejaVu Sans"/>
              </a:rPr>
              <a:t>2. Интеллектуальное волонтерство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TextShape 2"/>
          <p:cNvSpPr txBox="1"/>
          <p:nvPr/>
        </p:nvSpPr>
        <p:spPr>
          <a:xfrm>
            <a:off x="609480" y="1604520"/>
            <a:ext cx="10972080" cy="1009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В его основе лежит использование профессиональных навыков сотрудников. Является инструментом позиционирования компании для внешних стейкхолдеров как компании, являющейся центром компетенций инженерного и технологического мышления</a:t>
            </a: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45" name="CustomShape 3"/>
          <p:cNvSpPr/>
          <p:nvPr/>
        </p:nvSpPr>
        <p:spPr>
          <a:xfrm>
            <a:off x="688320" y="2747520"/>
            <a:ext cx="9031680" cy="19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b0c72e"/>
                </a:solidFill>
                <a:latin typeface="Calibri"/>
                <a:ea typeface="DejaVu Sans"/>
              </a:rPr>
              <a:t>Форматы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b0c72e"/>
              </a:buClr>
              <a:buFont typeface="Arial"/>
              <a:buChar char="•"/>
            </a:pPr>
            <a:r>
              <a:rPr b="1" lang="ru-RU" sz="2400" spc="-1" strike="noStrike">
                <a:solidFill>
                  <a:srgbClr val="b0c72e"/>
                </a:solidFill>
                <a:latin typeface="Calibri"/>
                <a:ea typeface="DejaVu Sans"/>
              </a:rPr>
              <a:t>Консультационная помощь </a:t>
            </a:r>
            <a:endParaRPr b="0" lang="ru-RU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b0c72e"/>
              </a:buClr>
              <a:buFont typeface="Arial"/>
              <a:buChar char="•"/>
            </a:pPr>
            <a:r>
              <a:rPr b="1" lang="ru-RU" sz="2400" spc="-1" strike="noStrike">
                <a:solidFill>
                  <a:srgbClr val="b0c72e"/>
                </a:solidFill>
                <a:latin typeface="Calibri"/>
                <a:ea typeface="DejaVu Sans"/>
              </a:rPr>
              <a:t>Внедрение ПСР-решений</a:t>
            </a:r>
            <a:endParaRPr b="0" lang="ru-RU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b0c72e"/>
              </a:buClr>
              <a:buFont typeface="Arial"/>
              <a:buChar char="•"/>
            </a:pPr>
            <a:r>
              <a:rPr b="1" lang="ru-RU" sz="2400" spc="-1" strike="noStrike">
                <a:solidFill>
                  <a:srgbClr val="b0c72e"/>
                </a:solidFill>
                <a:latin typeface="Calibri"/>
                <a:ea typeface="DejaVu Sans"/>
              </a:rPr>
              <a:t>Использование коммуникационных и управленческих навыков 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11961</TotalTime>
  <Application>LibreOffice/7.0.6.2$Linux_X86_64 LibreOffice_project/00$Build-2</Application>
  <AppVersion>15.0000</AppVersion>
  <Words>848</Words>
  <Paragraphs>140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2020-12-11T15:09:16Z</dcterms:created>
  <dc:creator>Admin</dc:creator>
  <dc:description/>
  <dc:language>ru-RU</dc:language>
  <cp:lastModifiedBy>One</cp:lastModifiedBy>
  <cp:lastPrinted>2023-03-20T16:57:33Z</cp:lastPrinted>
  <dcterms:modified xsi:type="dcterms:W3CDTF">2023-11-22T14:25:05Z</dcterms:modified>
  <cp:revision>396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32</vt:i4>
  </property>
  <property fmtid="{D5CDD505-2E9C-101B-9397-08002B2CF9AE}" pid="5" name="_AdHocReviewCycleID">
    <vt:i4>1645081523</vt:i4>
  </property>
  <property fmtid="{D5CDD505-2E9C-101B-9397-08002B2CF9AE}" pid="6" name="_AuthorEmail">
    <vt:lpwstr>NVMakukhina@sibghk.ru</vt:lpwstr>
  </property>
  <property fmtid="{D5CDD505-2E9C-101B-9397-08002B2CF9AE}" pid="7" name="_AuthorEmailDisplayName">
    <vt:lpwstr>Макухина Наталья Владимировна</vt:lpwstr>
  </property>
  <property fmtid="{D5CDD505-2E9C-101B-9397-08002B2CF9AE}" pid="8" name="_EmailSubject">
    <vt:lpwstr>Проект План корпоративного добровольчества на 2023 год !!!!! Согласование!!!</vt:lpwstr>
  </property>
  <property fmtid="{D5CDD505-2E9C-101B-9397-08002B2CF9AE}" pid="9" name="_NewReviewCycle">
    <vt:lpwstr/>
  </property>
</Properties>
</file>